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8" r:id="rId3"/>
    <p:sldId id="292" r:id="rId4"/>
    <p:sldId id="294" r:id="rId5"/>
    <p:sldId id="293" r:id="rId6"/>
    <p:sldId id="289" r:id="rId7"/>
    <p:sldId id="291" r:id="rId8"/>
    <p:sldId id="261" r:id="rId9"/>
    <p:sldId id="263" r:id="rId10"/>
    <p:sldId id="265" r:id="rId11"/>
    <p:sldId id="271" r:id="rId12"/>
    <p:sldId id="273" r:id="rId13"/>
    <p:sldId id="285" r:id="rId14"/>
    <p:sldId id="275" r:id="rId15"/>
    <p:sldId id="297" r:id="rId16"/>
    <p:sldId id="267" r:id="rId17"/>
    <p:sldId id="295" r:id="rId18"/>
    <p:sldId id="296"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222CE72-AE1A-4E03-9A45-67FF43AB9638}" type="datetimeFigureOut">
              <a:rPr lang="fr-FR" smtClean="0"/>
              <a:t>15/03/2022</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68D658-7E64-4CD1-A5A9-982B908B16F1}" type="slidenum">
              <a:rPr lang="fr-FR" smtClean="0"/>
              <a:t>‹N°›</a:t>
            </a:fld>
            <a:endParaRPr lang="fr-FR"/>
          </a:p>
        </p:txBody>
      </p:sp>
    </p:spTree>
    <p:extLst>
      <p:ext uri="{BB962C8B-B14F-4D97-AF65-F5344CB8AC3E}">
        <p14:creationId xmlns:p14="http://schemas.microsoft.com/office/powerpoint/2010/main" val="2768417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Attention : places en BTS réservées</a:t>
            </a:r>
            <a:r>
              <a:rPr lang="fr-FR" baseline="0" dirty="0" smtClean="0"/>
              <a:t> aux bac pro et bac techno =&gt; très peu de places pour les bac généraux</a:t>
            </a:r>
            <a:endParaRPr lang="fr-FR" dirty="0"/>
          </a:p>
        </p:txBody>
      </p:sp>
      <p:sp>
        <p:nvSpPr>
          <p:cNvPr id="4" name="Espace réservé du numéro de diapositive 3"/>
          <p:cNvSpPr>
            <a:spLocks noGrp="1"/>
          </p:cNvSpPr>
          <p:nvPr>
            <p:ph type="sldNum" sz="quarter" idx="10"/>
          </p:nvPr>
        </p:nvSpPr>
        <p:spPr/>
        <p:txBody>
          <a:bodyPr/>
          <a:lstStyle/>
          <a:p>
            <a:fld id="{2E68D658-7E64-4CD1-A5A9-982B908B16F1}" type="slidenum">
              <a:rPr lang="fr-FR" smtClean="0"/>
              <a:t>3</a:t>
            </a:fld>
            <a:endParaRPr lang="fr-FR"/>
          </a:p>
        </p:txBody>
      </p:sp>
    </p:spTree>
    <p:extLst>
      <p:ext uri="{BB962C8B-B14F-4D97-AF65-F5344CB8AC3E}">
        <p14:creationId xmlns:p14="http://schemas.microsoft.com/office/powerpoint/2010/main" val="273896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2MRC : 1COVE (métiers du commerce et de la vente) : option A : animation et gestion de l'espace commercial (ex bac pro commerce) et option B : prospection clientèle et valorisation de l'offre commerciale (ex bac pro vente) ; métiers de l'accueil, (ex bac pro accueil-relation clients et usagers (ARCU). </a:t>
            </a:r>
            <a:endParaRPr lang="fr-FR" dirty="0"/>
          </a:p>
        </p:txBody>
      </p:sp>
      <p:sp>
        <p:nvSpPr>
          <p:cNvPr id="4" name="Espace réservé du numéro de diapositive 3"/>
          <p:cNvSpPr>
            <a:spLocks noGrp="1"/>
          </p:cNvSpPr>
          <p:nvPr>
            <p:ph type="sldNum" sz="quarter" idx="10"/>
          </p:nvPr>
        </p:nvSpPr>
        <p:spPr/>
        <p:txBody>
          <a:bodyPr/>
          <a:lstStyle/>
          <a:p>
            <a:fld id="{2E68D658-7E64-4CD1-A5A9-982B908B16F1}" type="slidenum">
              <a:rPr lang="fr-FR" smtClean="0"/>
              <a:t>4</a:t>
            </a:fld>
            <a:endParaRPr lang="fr-FR"/>
          </a:p>
        </p:txBody>
      </p:sp>
    </p:spTree>
    <p:extLst>
      <p:ext uri="{BB962C8B-B14F-4D97-AF65-F5344CB8AC3E}">
        <p14:creationId xmlns:p14="http://schemas.microsoft.com/office/powerpoint/2010/main" val="55214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Choix des options définitif à l’inscription</a:t>
            </a:r>
          </a:p>
          <a:p>
            <a:r>
              <a:rPr lang="fr-FR" dirty="0" smtClean="0"/>
              <a:t>Si chois section Euro ou Sportive, 1 seule autre option possible</a:t>
            </a:r>
            <a:endParaRPr lang="fr-FR" dirty="0"/>
          </a:p>
        </p:txBody>
      </p:sp>
      <p:sp>
        <p:nvSpPr>
          <p:cNvPr id="4" name="Espace réservé du numéro de diapositive 3"/>
          <p:cNvSpPr>
            <a:spLocks noGrp="1"/>
          </p:cNvSpPr>
          <p:nvPr>
            <p:ph type="sldNum" sz="quarter" idx="10"/>
          </p:nvPr>
        </p:nvSpPr>
        <p:spPr/>
        <p:txBody>
          <a:bodyPr/>
          <a:lstStyle/>
          <a:p>
            <a:fld id="{2E68D658-7E64-4CD1-A5A9-982B908B16F1}" type="slidenum">
              <a:rPr lang="fr-FR" smtClean="0"/>
              <a:t>7</a:t>
            </a:fld>
            <a:endParaRPr lang="fr-FR"/>
          </a:p>
        </p:txBody>
      </p:sp>
    </p:spTree>
    <p:extLst>
      <p:ext uri="{BB962C8B-B14F-4D97-AF65-F5344CB8AC3E}">
        <p14:creationId xmlns:p14="http://schemas.microsoft.com/office/powerpoint/2010/main" val="352497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smtClean="0"/>
              <a:t>Modifiez le style du titre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7" name="Date Placeholder 6"/>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303607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72391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3949851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96F2040-B539-4F5F-A0EF-BA6F2CE457C9}" type="slidenum">
              <a:rPr lang="fr-FR" smtClean="0"/>
              <a:pPr/>
              <a:t>‹N°›</a:t>
            </a:fld>
            <a:endParaRPr lang="fr-F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8063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fr-FR" smtClean="0"/>
              <a:t>Modifiez le style du titre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2188449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Modifier les styles du texte du masque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Modifier les styles du texte du masque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2462618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3267906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3528661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280379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174970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smtClean="0"/>
              <a:t>Modifiez le style du titre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146539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124103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20000" y="2505075"/>
            <a:ext cx="5025216"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smtClean="0"/>
              <a:t>Modifier les styles du texte du masque</a:t>
            </a:r>
          </a:p>
        </p:txBody>
      </p:sp>
      <p:sp>
        <p:nvSpPr>
          <p:cNvPr id="6" name="Content Placeholder 5"/>
          <p:cNvSpPr>
            <a:spLocks noGrp="1"/>
          </p:cNvSpPr>
          <p:nvPr>
            <p:ph sz="quarter" idx="4"/>
          </p:nvPr>
        </p:nvSpPr>
        <p:spPr>
          <a:xfrm>
            <a:off x="6319840" y="2505075"/>
            <a:ext cx="503554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345753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261557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381652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38415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C75A44E-C67C-4540-9634-CF30441701D5}" type="datetimeFigureOut">
              <a:rPr lang="fr-FR" smtClean="0"/>
              <a:pPr/>
              <a:t>15/03/2022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96F2040-B539-4F5F-A0EF-BA6F2CE457C9}" type="slidenum">
              <a:rPr lang="fr-FR" smtClean="0"/>
              <a:pPr/>
              <a:t>‹N°›</a:t>
            </a:fld>
            <a:endParaRPr lang="fr-FR"/>
          </a:p>
        </p:txBody>
      </p:sp>
    </p:spTree>
    <p:extLst>
      <p:ext uri="{BB962C8B-B14F-4D97-AF65-F5344CB8AC3E}">
        <p14:creationId xmlns:p14="http://schemas.microsoft.com/office/powerpoint/2010/main" val="214080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C75A44E-C67C-4540-9634-CF30441701D5}" type="datetimeFigureOut">
              <a:rPr lang="fr-FR" smtClean="0"/>
              <a:pPr/>
              <a:t>15/03/2022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96F2040-B539-4F5F-A0EF-BA6F2CE457C9}" type="slidenum">
              <a:rPr lang="fr-FR" smtClean="0"/>
              <a:pPr/>
              <a:t>‹N°›</a:t>
            </a:fld>
            <a:endParaRPr lang="fr-FR"/>
          </a:p>
        </p:txBody>
      </p:sp>
    </p:spTree>
    <p:extLst>
      <p:ext uri="{BB962C8B-B14F-4D97-AF65-F5344CB8AC3E}">
        <p14:creationId xmlns:p14="http://schemas.microsoft.com/office/powerpoint/2010/main" val="3505148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3671" y="2126269"/>
            <a:ext cx="9475895" cy="3261590"/>
          </a:xfrm>
        </p:spPr>
        <p:txBody>
          <a:bodyPr>
            <a:normAutofit fontScale="90000"/>
          </a:bodyPr>
          <a:lstStyle/>
          <a:p>
            <a:pPr algn="ctr"/>
            <a:r>
              <a:rPr lang="fr-FR" b="1" dirty="0" smtClean="0"/>
              <a:t>Lycée</a:t>
            </a:r>
            <a:r>
              <a:rPr lang="fr-FR" b="1" dirty="0"/>
              <a:t> </a:t>
            </a:r>
            <a:r>
              <a:rPr lang="fr-FR" b="1" dirty="0" smtClean="0"/>
              <a:t>général,</a:t>
            </a:r>
            <a:br>
              <a:rPr lang="fr-FR" b="1" dirty="0" smtClean="0"/>
            </a:br>
            <a:r>
              <a:rPr lang="fr-FR" b="1" dirty="0" smtClean="0"/>
              <a:t> technologique</a:t>
            </a:r>
            <a:br>
              <a:rPr lang="fr-FR" b="1" dirty="0" smtClean="0"/>
            </a:br>
            <a:r>
              <a:rPr lang="fr-FR" b="1" dirty="0" smtClean="0"/>
              <a:t> </a:t>
            </a:r>
            <a:r>
              <a:rPr lang="fr-FR" b="1" dirty="0"/>
              <a:t>et professionnel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810" y="266700"/>
            <a:ext cx="2936934" cy="1225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Résultat de recherche d'images pour &quot;erasmu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1989" y="291845"/>
            <a:ext cx="2796442" cy="117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15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VOIE </a:t>
            </a:r>
            <a:r>
              <a:rPr lang="fr-FR" dirty="0" smtClean="0"/>
              <a:t>GENERALE : LES SPECIALITES</a:t>
            </a:r>
            <a:endParaRPr lang="fr-FR" dirty="0"/>
          </a:p>
        </p:txBody>
      </p:sp>
      <p:sp>
        <p:nvSpPr>
          <p:cNvPr id="3" name="Espace réservé du contenu 2"/>
          <p:cNvSpPr>
            <a:spLocks noGrp="1"/>
          </p:cNvSpPr>
          <p:nvPr>
            <p:ph idx="1"/>
          </p:nvPr>
        </p:nvSpPr>
        <p:spPr>
          <a:xfrm>
            <a:off x="50274" y="1825625"/>
            <a:ext cx="2674454" cy="2162901"/>
          </a:xfrm>
        </p:spPr>
        <p:txBody>
          <a:bodyPr>
            <a:normAutofit fontScale="92500" lnSpcReduction="20000"/>
          </a:bodyPr>
          <a:lstStyle/>
          <a:p>
            <a:pPr marL="0" indent="0">
              <a:buNone/>
            </a:pPr>
            <a:endParaRPr lang="fr-FR" dirty="0" smtClean="0"/>
          </a:p>
          <a:p>
            <a:pPr marL="0" indent="0" algn="ctr">
              <a:buNone/>
            </a:pPr>
            <a:r>
              <a:rPr lang="fr-FR" dirty="0" smtClean="0"/>
              <a:t>L’élève choisit </a:t>
            </a:r>
          </a:p>
          <a:p>
            <a:pPr marL="0" indent="0" algn="ctr">
              <a:buNone/>
            </a:pPr>
            <a:r>
              <a:rPr lang="fr-FR" dirty="0" smtClean="0"/>
              <a:t>3 spécialités </a:t>
            </a:r>
          </a:p>
          <a:p>
            <a:pPr marL="0" indent="0" algn="ctr">
              <a:buNone/>
            </a:pPr>
            <a:r>
              <a:rPr lang="fr-FR" dirty="0" smtClean="0"/>
              <a:t>en première</a:t>
            </a:r>
          </a:p>
          <a:p>
            <a:pPr marL="0" indent="0" algn="ctr">
              <a:buNone/>
            </a:pPr>
            <a:r>
              <a:rPr lang="fr-FR" dirty="0" smtClean="0"/>
              <a:t>3x4h</a:t>
            </a:r>
            <a:endParaRPr lang="fr-FR" dirty="0"/>
          </a:p>
        </p:txBody>
      </p:sp>
      <p:sp>
        <p:nvSpPr>
          <p:cNvPr id="4" name="Espace réservé du contenu 2"/>
          <p:cNvSpPr txBox="1">
            <a:spLocks/>
          </p:cNvSpPr>
          <p:nvPr/>
        </p:nvSpPr>
        <p:spPr>
          <a:xfrm>
            <a:off x="131684" y="3988526"/>
            <a:ext cx="2593044" cy="216290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smtClean="0"/>
          </a:p>
          <a:p>
            <a:pPr marL="0" indent="0" algn="ctr">
              <a:buFont typeface="Arial" panose="020B0604020202020204" pitchFamily="34" charset="0"/>
              <a:buNone/>
            </a:pPr>
            <a:r>
              <a:rPr lang="fr-FR" dirty="0" smtClean="0"/>
              <a:t>L’élève conserve </a:t>
            </a:r>
          </a:p>
          <a:p>
            <a:pPr marL="0" indent="0" algn="ctr">
              <a:buFont typeface="Arial" panose="020B0604020202020204" pitchFamily="34" charset="0"/>
              <a:buNone/>
            </a:pPr>
            <a:r>
              <a:rPr lang="fr-FR" dirty="0" smtClean="0"/>
              <a:t>2 spécialités </a:t>
            </a:r>
          </a:p>
          <a:p>
            <a:pPr marL="0" indent="0" algn="ctr">
              <a:buFont typeface="Arial" panose="020B0604020202020204" pitchFamily="34" charset="0"/>
              <a:buNone/>
            </a:pPr>
            <a:r>
              <a:rPr lang="fr-FR" dirty="0" smtClean="0"/>
              <a:t>en terminale</a:t>
            </a:r>
          </a:p>
          <a:p>
            <a:pPr marL="0" indent="0" algn="ctr">
              <a:buFont typeface="Arial" panose="020B0604020202020204" pitchFamily="34" charset="0"/>
              <a:buNone/>
            </a:pPr>
            <a:r>
              <a:rPr lang="fr-FR" dirty="0" smtClean="0"/>
              <a:t>2x6h</a:t>
            </a:r>
            <a:endParaRPr lang="fr-FR" dirty="0"/>
          </a:p>
        </p:txBody>
      </p:sp>
      <p:sp>
        <p:nvSpPr>
          <p:cNvPr id="5" name="Espace réservé du contenu 2"/>
          <p:cNvSpPr txBox="1">
            <a:spLocks/>
          </p:cNvSpPr>
          <p:nvPr/>
        </p:nvSpPr>
        <p:spPr>
          <a:xfrm>
            <a:off x="3194617" y="1453144"/>
            <a:ext cx="8340435" cy="50707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smtClean="0">
                <a:solidFill>
                  <a:srgbClr val="FF0000"/>
                </a:solidFill>
              </a:rPr>
              <a:t>Arts</a:t>
            </a:r>
          </a:p>
          <a:p>
            <a:r>
              <a:rPr lang="fr-FR" dirty="0" smtClean="0"/>
              <a:t>Histoire, géographie, géopolitique et sciences politiques</a:t>
            </a:r>
          </a:p>
          <a:p>
            <a:r>
              <a:rPr lang="fr-FR" dirty="0" smtClean="0"/>
              <a:t>Humanité, littérature et philosophie</a:t>
            </a:r>
          </a:p>
          <a:p>
            <a:r>
              <a:rPr lang="fr-FR" dirty="0" smtClean="0"/>
              <a:t>Langues, littératures et cultures étrangères</a:t>
            </a:r>
          </a:p>
          <a:p>
            <a:pPr lvl="1">
              <a:buFont typeface="Wingdings" panose="05000000000000000000" pitchFamily="2" charset="2"/>
              <a:buChar char="§"/>
            </a:pPr>
            <a:r>
              <a:rPr lang="fr-FR" dirty="0" smtClean="0"/>
              <a:t>Anglais </a:t>
            </a:r>
            <a:r>
              <a:rPr lang="fr-FR" dirty="0"/>
              <a:t>m</a:t>
            </a:r>
            <a:r>
              <a:rPr lang="fr-FR" dirty="0" smtClean="0"/>
              <a:t>onde contemporain</a:t>
            </a:r>
          </a:p>
          <a:p>
            <a:pPr lvl="1">
              <a:buFont typeface="Wingdings" panose="05000000000000000000" pitchFamily="2" charset="2"/>
              <a:buChar char="§"/>
            </a:pPr>
            <a:r>
              <a:rPr lang="fr-FR" dirty="0" smtClean="0"/>
              <a:t>Espagnol</a:t>
            </a:r>
          </a:p>
          <a:p>
            <a:r>
              <a:rPr lang="fr-FR" dirty="0" smtClean="0"/>
              <a:t>Mathématiques</a:t>
            </a:r>
          </a:p>
          <a:p>
            <a:r>
              <a:rPr lang="fr-FR" dirty="0" smtClean="0"/>
              <a:t>Numériques et sciences informatiques</a:t>
            </a:r>
          </a:p>
          <a:p>
            <a:r>
              <a:rPr lang="fr-FR" dirty="0" smtClean="0"/>
              <a:t>Physique chimie</a:t>
            </a:r>
          </a:p>
          <a:p>
            <a:r>
              <a:rPr lang="fr-FR" dirty="0" smtClean="0"/>
              <a:t>Sciences et vie de la terre</a:t>
            </a:r>
          </a:p>
          <a:p>
            <a:r>
              <a:rPr lang="fr-FR" dirty="0" smtClean="0"/>
              <a:t>Sciences de l’ingénieur</a:t>
            </a:r>
          </a:p>
          <a:p>
            <a:r>
              <a:rPr lang="fr-FR" dirty="0" smtClean="0"/>
              <a:t>Sciences économiques et sociales</a:t>
            </a:r>
          </a:p>
        </p:txBody>
      </p:sp>
    </p:spTree>
    <p:extLst>
      <p:ext uri="{BB962C8B-B14F-4D97-AF65-F5344CB8AC3E}">
        <p14:creationId xmlns:p14="http://schemas.microsoft.com/office/powerpoint/2010/main" val="257482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971" y="365125"/>
            <a:ext cx="11338560" cy="1325563"/>
          </a:xfrm>
        </p:spPr>
        <p:txBody>
          <a:bodyPr>
            <a:normAutofit/>
          </a:bodyPr>
          <a:lstStyle/>
          <a:p>
            <a:pPr algn="ctr"/>
            <a:r>
              <a:rPr lang="fr-FR" sz="4000" dirty="0"/>
              <a:t>LA VOIE </a:t>
            </a:r>
            <a:r>
              <a:rPr lang="fr-FR" sz="4000" dirty="0" smtClean="0"/>
              <a:t>TECHNOLOGIQUE</a:t>
            </a:r>
            <a:br>
              <a:rPr lang="fr-FR" sz="4000" dirty="0" smtClean="0"/>
            </a:br>
            <a:r>
              <a:rPr lang="fr-FR" sz="4000" dirty="0" smtClean="0"/>
              <a:t>Maintien des séries</a:t>
            </a:r>
            <a:endParaRPr lang="fr-FR" sz="40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120000" y="1825625"/>
            <a:ext cx="4427360" cy="2936875"/>
          </a:xfrm>
          <a:ln>
            <a:solidFill>
              <a:schemeClr val="accent1"/>
            </a:solidFill>
          </a:ln>
        </p:spPr>
        <p:txBody>
          <a:bodyPr/>
          <a:lstStyle/>
          <a:p>
            <a:endParaRPr lang="fr-FR" dirty="0" smtClean="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pPr marL="0" indent="0">
              <a:buNone/>
            </a:pPr>
            <a:r>
              <a:rPr lang="fr-FR" dirty="0" smtClean="0">
                <a:latin typeface="Arial" panose="020B0604020202020204" pitchFamily="34" charset="0"/>
                <a:cs typeface="Arial" panose="020B0604020202020204" pitchFamily="34" charset="0"/>
              </a:rPr>
              <a:t>    </a:t>
            </a:r>
            <a:r>
              <a:rPr lang="fr-FR" sz="3200" dirty="0" smtClean="0">
                <a:latin typeface="Arial" panose="020B0604020202020204" pitchFamily="34" charset="0"/>
                <a:cs typeface="Arial" panose="020B0604020202020204" pitchFamily="34" charset="0"/>
              </a:rPr>
              <a:t>TRONC COMMUN</a:t>
            </a:r>
          </a:p>
          <a:p>
            <a:pPr marL="914400" lvl="2" indent="0">
              <a:buNone/>
            </a:pPr>
            <a:r>
              <a:rPr lang="fr-FR" sz="3200" dirty="0">
                <a:latin typeface="Arial" panose="020B0604020202020204" pitchFamily="34" charset="0"/>
                <a:cs typeface="Arial" panose="020B0604020202020204" pitchFamily="34" charset="0"/>
              </a:rPr>
              <a:t> </a:t>
            </a:r>
            <a:r>
              <a:rPr lang="fr-FR" sz="3200" dirty="0" smtClean="0">
                <a:latin typeface="Arial" panose="020B0604020202020204" pitchFamily="34" charset="0"/>
                <a:cs typeface="Arial" panose="020B0604020202020204" pitchFamily="34" charset="0"/>
              </a:rPr>
              <a:t>  14h/13h</a:t>
            </a:r>
            <a:endParaRPr lang="fr-FR" sz="3200" dirty="0">
              <a:latin typeface="Arial" panose="020B0604020202020204" pitchFamily="34" charset="0"/>
              <a:cs typeface="Arial" panose="020B0604020202020204" pitchFamily="34" charset="0"/>
            </a:endParaRPr>
          </a:p>
        </p:txBody>
      </p:sp>
      <p:sp>
        <p:nvSpPr>
          <p:cNvPr id="4" name="Espace réservé du contenu 2"/>
          <p:cNvSpPr txBox="1">
            <a:spLocks/>
          </p:cNvSpPr>
          <p:nvPr/>
        </p:nvSpPr>
        <p:spPr>
          <a:xfrm>
            <a:off x="6148251" y="1825625"/>
            <a:ext cx="5607231" cy="196260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sz="16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fr-FR" sz="2400" dirty="0" smtClean="0">
                <a:latin typeface="Arial" panose="020B0604020202020204" pitchFamily="34" charset="0"/>
                <a:cs typeface="Arial" panose="020B0604020202020204" pitchFamily="34" charset="0"/>
              </a:rPr>
              <a:t>Enseignements de spécialité 11h-13h</a:t>
            </a:r>
          </a:p>
        </p:txBody>
      </p:sp>
      <p:sp>
        <p:nvSpPr>
          <p:cNvPr id="6" name="Espace réservé du contenu 2"/>
          <p:cNvSpPr txBox="1">
            <a:spLocks/>
          </p:cNvSpPr>
          <p:nvPr/>
        </p:nvSpPr>
        <p:spPr>
          <a:xfrm>
            <a:off x="1120000" y="5246687"/>
            <a:ext cx="10697529" cy="120332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16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fr-FR" sz="2400" dirty="0" smtClean="0">
                <a:latin typeface="Arial" panose="020B0604020202020204" pitchFamily="34" charset="0"/>
                <a:cs typeface="Arial" panose="020B0604020202020204" pitchFamily="34" charset="0"/>
              </a:rPr>
              <a:t> Accompagnement</a:t>
            </a:r>
          </a:p>
        </p:txBody>
      </p:sp>
      <p:sp>
        <p:nvSpPr>
          <p:cNvPr id="7" name="Espace réservé du contenu 2"/>
          <p:cNvSpPr txBox="1">
            <a:spLocks/>
          </p:cNvSpPr>
          <p:nvPr/>
        </p:nvSpPr>
        <p:spPr>
          <a:xfrm>
            <a:off x="6148250" y="3923166"/>
            <a:ext cx="5607231" cy="101459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fr-FR" sz="2400" dirty="0" smtClean="0">
                <a:latin typeface="Arial" panose="020B0604020202020204" pitchFamily="34" charset="0"/>
                <a:cs typeface="Arial" panose="020B0604020202020204" pitchFamily="34" charset="0"/>
              </a:rPr>
              <a:t>Options</a:t>
            </a:r>
          </a:p>
        </p:txBody>
      </p:sp>
    </p:spTree>
    <p:extLst>
      <p:ext uri="{BB962C8B-B14F-4D97-AF65-F5344CB8AC3E}">
        <p14:creationId xmlns:p14="http://schemas.microsoft.com/office/powerpoint/2010/main" val="383353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1325563"/>
          </a:xfrm>
        </p:spPr>
        <p:txBody>
          <a:bodyPr>
            <a:normAutofit/>
          </a:bodyPr>
          <a:lstStyle/>
          <a:p>
            <a:pPr algn="ctr"/>
            <a:r>
              <a:rPr lang="fr-FR" sz="4400" b="1" dirty="0"/>
              <a:t>LA VOIE </a:t>
            </a:r>
            <a:r>
              <a:rPr lang="fr-FR" sz="4400" b="1" dirty="0" smtClean="0"/>
              <a:t>TECHNOLOGIQUE - Bac STMG </a:t>
            </a:r>
            <a:r>
              <a:rPr lang="fr-FR" sz="4400" dirty="0" smtClean="0"/>
              <a:t/>
            </a:r>
            <a:br>
              <a:rPr lang="fr-FR" sz="4400" dirty="0" smtClean="0"/>
            </a:br>
            <a:r>
              <a:rPr lang="fr-FR" sz="2700" dirty="0" smtClean="0"/>
              <a:t>(Sciences et Technologies du Management et de la Gestion)</a:t>
            </a:r>
            <a:endParaRPr lang="fr-FR" sz="2700" dirty="0"/>
          </a:p>
        </p:txBody>
      </p:sp>
      <p:sp>
        <p:nvSpPr>
          <p:cNvPr id="5" name="Espace réservé du contenu 2"/>
          <p:cNvSpPr txBox="1">
            <a:spLocks/>
          </p:cNvSpPr>
          <p:nvPr/>
        </p:nvSpPr>
        <p:spPr>
          <a:xfrm>
            <a:off x="3851564" y="1477818"/>
            <a:ext cx="8340435" cy="5070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smtClean="0"/>
          </a:p>
        </p:txBody>
      </p:sp>
      <p:sp>
        <p:nvSpPr>
          <p:cNvPr id="6" name="ZoneTexte 5"/>
          <p:cNvSpPr txBox="1"/>
          <p:nvPr/>
        </p:nvSpPr>
        <p:spPr>
          <a:xfrm>
            <a:off x="134685" y="3009152"/>
            <a:ext cx="5387225" cy="3539430"/>
          </a:xfrm>
          <a:prstGeom prst="rect">
            <a:avLst/>
          </a:prstGeom>
          <a:noFill/>
        </p:spPr>
        <p:txBody>
          <a:bodyPr wrap="square" rtlCol="0">
            <a:spAutoFit/>
          </a:bodyPr>
          <a:lstStyle/>
          <a:p>
            <a:pPr marL="285750" indent="-285750">
              <a:buFont typeface="Arial" panose="020B0604020202020204" pitchFamily="34" charset="0"/>
              <a:buChar char="•"/>
            </a:pPr>
            <a:r>
              <a:rPr lang="fr-FR" sz="2400" u="sng" dirty="0"/>
              <a:t>Classe de </a:t>
            </a:r>
            <a:r>
              <a:rPr lang="fr-FR" sz="2400" u="sng" dirty="0" smtClean="0"/>
              <a:t>première</a:t>
            </a:r>
            <a:r>
              <a:rPr lang="fr-FR" sz="2400" dirty="0" smtClean="0"/>
              <a:t> </a:t>
            </a:r>
            <a:r>
              <a:rPr lang="fr-FR" dirty="0" smtClean="0"/>
              <a:t>: </a:t>
            </a:r>
          </a:p>
          <a:p>
            <a:pPr marL="285750" indent="-285750">
              <a:buFont typeface="Arial" panose="020B0604020202020204" pitchFamily="34" charset="0"/>
              <a:buChar char="•"/>
            </a:pPr>
            <a:endParaRPr lang="fr-FR" dirty="0"/>
          </a:p>
          <a:p>
            <a:pPr marL="1200150" lvl="2" indent="-285750">
              <a:buFont typeface="Wingdings" panose="05000000000000000000" pitchFamily="2" charset="2"/>
              <a:buChar char="Ø"/>
            </a:pPr>
            <a:r>
              <a:rPr lang="fr-FR" dirty="0" smtClean="0"/>
              <a:t>Sciences de gestion et du numérique (</a:t>
            </a:r>
            <a:r>
              <a:rPr lang="fr-FR" dirty="0" smtClean="0">
                <a:latin typeface="Arial" panose="020B0604020202020204" pitchFamily="34" charset="0"/>
                <a:cs typeface="Arial" panose="020B0604020202020204" pitchFamily="34" charset="0"/>
              </a:rPr>
              <a:t>7h</a:t>
            </a:r>
            <a:r>
              <a:rPr lang="fr-FR" dirty="0" smtClean="0"/>
              <a:t>)</a:t>
            </a:r>
          </a:p>
          <a:p>
            <a:r>
              <a:rPr lang="fr-FR" sz="1400" dirty="0"/>
              <a:t>F</a:t>
            </a:r>
            <a:r>
              <a:rPr lang="fr-FR" sz="1400" dirty="0" smtClean="0"/>
              <a:t>onctionnement des organisations (cas concrets d’entreprises)</a:t>
            </a:r>
          </a:p>
          <a:p>
            <a:pPr lvl="2"/>
            <a:endParaRPr lang="fr-FR" dirty="0" smtClean="0"/>
          </a:p>
          <a:p>
            <a:pPr marL="1200150" lvl="2" indent="-285750">
              <a:buFont typeface="Wingdings" panose="05000000000000000000" pitchFamily="2" charset="2"/>
              <a:buChar char="Ø"/>
            </a:pPr>
            <a:r>
              <a:rPr lang="fr-FR" dirty="0" smtClean="0"/>
              <a:t>Management (</a:t>
            </a:r>
            <a:r>
              <a:rPr lang="fr-FR" dirty="0" smtClean="0">
                <a:latin typeface="Arial" panose="020B0604020202020204" pitchFamily="34" charset="0"/>
                <a:cs typeface="Arial" panose="020B0604020202020204" pitchFamily="34" charset="0"/>
              </a:rPr>
              <a:t>6h)</a:t>
            </a:r>
            <a:r>
              <a:rPr lang="fr-FR" dirty="0" smtClean="0"/>
              <a:t> : </a:t>
            </a:r>
          </a:p>
          <a:p>
            <a:r>
              <a:rPr lang="fr-FR" sz="1400" dirty="0" smtClean="0"/>
              <a:t>Fonctionnement des entreprises des organisations publiques et des associations</a:t>
            </a:r>
          </a:p>
          <a:p>
            <a:endParaRPr lang="fr-FR" dirty="0" smtClean="0"/>
          </a:p>
          <a:p>
            <a:pPr marL="1200150" lvl="2" indent="-285750">
              <a:buFont typeface="Wingdings" panose="05000000000000000000" pitchFamily="2" charset="2"/>
              <a:buChar char="Ø"/>
            </a:pPr>
            <a:r>
              <a:rPr lang="fr-FR" dirty="0"/>
              <a:t>Droit et </a:t>
            </a:r>
            <a:r>
              <a:rPr lang="fr-FR" dirty="0" smtClean="0"/>
              <a:t>économie (</a:t>
            </a:r>
            <a:r>
              <a:rPr lang="fr-FR" dirty="0" smtClean="0">
                <a:latin typeface="Arial" panose="020B0604020202020204" pitchFamily="34" charset="0"/>
                <a:cs typeface="Arial" panose="020B0604020202020204" pitchFamily="34" charset="0"/>
              </a:rPr>
              <a:t>4h</a:t>
            </a:r>
            <a:r>
              <a:rPr lang="fr-FR" dirty="0" smtClean="0"/>
              <a:t>) :</a:t>
            </a:r>
          </a:p>
          <a:p>
            <a:r>
              <a:rPr lang="fr-FR" sz="1400" dirty="0"/>
              <a:t>R</a:t>
            </a:r>
            <a:r>
              <a:rPr lang="fr-FR" sz="1400" dirty="0" smtClean="0"/>
              <a:t>ègles et mécanismes juridiques de la société (RGDP, transition énergétique, économie sociale et solidaire….)</a:t>
            </a:r>
            <a:r>
              <a:rPr lang="fr-FR" dirty="0" smtClean="0"/>
              <a:t>					</a:t>
            </a:r>
            <a:endParaRPr lang="fr-FR" dirty="0"/>
          </a:p>
        </p:txBody>
      </p:sp>
      <p:sp>
        <p:nvSpPr>
          <p:cNvPr id="10" name="ZoneTexte 9"/>
          <p:cNvSpPr txBox="1"/>
          <p:nvPr/>
        </p:nvSpPr>
        <p:spPr>
          <a:xfrm>
            <a:off x="6190735" y="2946865"/>
            <a:ext cx="5387225" cy="3323987"/>
          </a:xfrm>
          <a:prstGeom prst="rect">
            <a:avLst/>
          </a:prstGeom>
          <a:noFill/>
        </p:spPr>
        <p:txBody>
          <a:bodyPr wrap="square" rtlCol="0">
            <a:spAutoFit/>
          </a:bodyPr>
          <a:lstStyle/>
          <a:p>
            <a:pPr marL="285750" indent="-285750">
              <a:buFont typeface="Arial" panose="020B0604020202020204" pitchFamily="34" charset="0"/>
              <a:buChar char="•"/>
            </a:pPr>
            <a:r>
              <a:rPr lang="fr-FR" sz="2400" u="sng" dirty="0" smtClean="0"/>
              <a:t>Classe </a:t>
            </a:r>
            <a:r>
              <a:rPr lang="fr-FR" sz="2400" u="sng" dirty="0"/>
              <a:t>de </a:t>
            </a:r>
            <a:r>
              <a:rPr lang="fr-FR" sz="2400" u="sng" dirty="0" smtClean="0"/>
              <a:t>terminale</a:t>
            </a:r>
            <a:r>
              <a:rPr lang="fr-FR" sz="2400" dirty="0" smtClean="0"/>
              <a:t> </a:t>
            </a:r>
            <a:r>
              <a:rPr lang="fr-FR" dirty="0"/>
              <a:t>: </a:t>
            </a:r>
            <a:r>
              <a:rPr lang="fr-FR" dirty="0" smtClean="0"/>
              <a:t>1 spécialité au choix (</a:t>
            </a:r>
            <a:r>
              <a:rPr lang="fr-FR" dirty="0" smtClean="0">
                <a:latin typeface="Arial" panose="020B0604020202020204" pitchFamily="34" charset="0"/>
                <a:cs typeface="Arial" panose="020B0604020202020204" pitchFamily="34" charset="0"/>
              </a:rPr>
              <a:t>10h</a:t>
            </a:r>
            <a:r>
              <a:rPr lang="fr-FR" dirty="0" smtClean="0"/>
              <a:t>) parmi</a:t>
            </a:r>
          </a:p>
          <a:p>
            <a:pPr marL="285750" indent="-285750">
              <a:buFont typeface="Arial" panose="020B0604020202020204" pitchFamily="34" charset="0"/>
              <a:buChar char="•"/>
            </a:pPr>
            <a:endParaRPr lang="fr-FR" dirty="0"/>
          </a:p>
          <a:p>
            <a:pPr marL="742950" lvl="1" indent="-285750">
              <a:buFont typeface="Wingdings" panose="05000000000000000000" pitchFamily="2" charset="2"/>
              <a:buChar char="Ø"/>
            </a:pPr>
            <a:r>
              <a:rPr lang="fr-FR" dirty="0" smtClean="0"/>
              <a:t>Gestion et finance </a:t>
            </a:r>
            <a:endParaRPr lang="fr-FR" sz="2400" dirty="0" smtClean="0"/>
          </a:p>
          <a:p>
            <a:pPr marL="742950" lvl="1" indent="-285750">
              <a:buFont typeface="Wingdings" panose="05000000000000000000" pitchFamily="2" charset="2"/>
              <a:buChar char="Ø"/>
            </a:pPr>
            <a:r>
              <a:rPr lang="fr-FR" dirty="0" smtClean="0"/>
              <a:t>Mercatique </a:t>
            </a:r>
            <a:r>
              <a:rPr lang="fr-FR" sz="2400" b="1" dirty="0" smtClean="0"/>
              <a:t>							</a:t>
            </a:r>
            <a:endParaRPr lang="fr-FR" sz="2400" dirty="0" smtClean="0"/>
          </a:p>
          <a:p>
            <a:pPr marL="742950" lvl="1" indent="-285750">
              <a:buFont typeface="Wingdings" panose="05000000000000000000" pitchFamily="2" charset="2"/>
              <a:buChar char="Ø"/>
            </a:pPr>
            <a:r>
              <a:rPr lang="fr-FR" dirty="0" smtClean="0"/>
              <a:t>Ressources humaines et communication 	</a:t>
            </a:r>
          </a:p>
          <a:p>
            <a:pPr marL="742950" lvl="1" indent="-285750">
              <a:buFont typeface="Wingdings" panose="05000000000000000000" pitchFamily="2" charset="2"/>
              <a:buChar char="Ø"/>
            </a:pPr>
            <a:r>
              <a:rPr lang="fr-FR" dirty="0" smtClean="0">
                <a:solidFill>
                  <a:schemeClr val="bg2">
                    <a:lumMod val="40000"/>
                    <a:lumOff val="60000"/>
                  </a:schemeClr>
                </a:solidFill>
              </a:rPr>
              <a:t>Système d’information de gestion</a:t>
            </a:r>
          </a:p>
          <a:p>
            <a:endParaRPr lang="fr-FR" dirty="0" smtClean="0"/>
          </a:p>
          <a:p>
            <a:endParaRPr lang="fr-FR" dirty="0" smtClean="0"/>
          </a:p>
          <a:p>
            <a:pPr marL="742950" lvl="1" indent="-285750">
              <a:buFont typeface="Wingdings" panose="05000000000000000000" pitchFamily="2" charset="2"/>
              <a:buChar char="ü"/>
            </a:pPr>
            <a:r>
              <a:rPr lang="fr-FR" dirty="0" smtClean="0"/>
              <a:t>Droit et économie (</a:t>
            </a:r>
            <a:r>
              <a:rPr lang="fr-FR" dirty="0" smtClean="0">
                <a:latin typeface="Arial" panose="020B0604020202020204" pitchFamily="34" charset="0"/>
                <a:cs typeface="Arial" panose="020B0604020202020204" pitchFamily="34" charset="0"/>
              </a:rPr>
              <a:t>6</a:t>
            </a:r>
            <a:r>
              <a:rPr lang="fr-FR" dirty="0" smtClean="0"/>
              <a:t>h)								</a:t>
            </a:r>
            <a:endParaRPr lang="fr-FR" dirty="0"/>
          </a:p>
        </p:txBody>
      </p:sp>
      <p:sp>
        <p:nvSpPr>
          <p:cNvPr id="12" name="ZoneTexte 11"/>
          <p:cNvSpPr txBox="1"/>
          <p:nvPr/>
        </p:nvSpPr>
        <p:spPr>
          <a:xfrm>
            <a:off x="2645546" y="1682586"/>
            <a:ext cx="6862439" cy="646331"/>
          </a:xfrm>
          <a:prstGeom prst="rect">
            <a:avLst/>
          </a:prstGeom>
          <a:noFill/>
          <a:ln w="31750">
            <a:solidFill>
              <a:schemeClr val="tx1"/>
            </a:solidFill>
          </a:ln>
        </p:spPr>
        <p:txBody>
          <a:bodyPr wrap="square" rtlCol="0" anchor="ctr">
            <a:spAutoFit/>
          </a:bodyPr>
          <a:lstStyle/>
          <a:p>
            <a:pPr algn="ctr"/>
            <a:r>
              <a:rPr lang="fr-FR" dirty="0" smtClean="0"/>
              <a:t>Stratégie d’entreprise, marketing, nouveaux usages du numérique, relations au travail, fonctionnement des organisations</a:t>
            </a:r>
            <a:endParaRPr lang="fr-FR" dirty="0"/>
          </a:p>
        </p:txBody>
      </p:sp>
    </p:spTree>
    <p:extLst>
      <p:ext uri="{BB962C8B-B14F-4D97-AF65-F5344CB8AC3E}">
        <p14:creationId xmlns:p14="http://schemas.microsoft.com/office/powerpoint/2010/main" val="200580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1325563"/>
          </a:xfrm>
        </p:spPr>
        <p:txBody>
          <a:bodyPr>
            <a:normAutofit/>
          </a:bodyPr>
          <a:lstStyle/>
          <a:p>
            <a:pPr algn="ctr"/>
            <a:r>
              <a:rPr lang="fr-FR" sz="4400" b="1" dirty="0"/>
              <a:t>LA VOIE TECHNOLOGIQUE - Bac </a:t>
            </a:r>
            <a:r>
              <a:rPr lang="fr-FR" sz="4400" b="1" dirty="0" smtClean="0"/>
              <a:t>STL </a:t>
            </a:r>
            <a:r>
              <a:rPr lang="fr-FR" sz="4800" dirty="0"/>
              <a:t/>
            </a:r>
            <a:br>
              <a:rPr lang="fr-FR" sz="4800" dirty="0"/>
            </a:br>
            <a:r>
              <a:rPr lang="fr-FR" sz="2700" dirty="0"/>
              <a:t>(Sciences et Technologies </a:t>
            </a:r>
            <a:r>
              <a:rPr lang="fr-FR" sz="2700" dirty="0" smtClean="0"/>
              <a:t>de laboratoire)</a:t>
            </a:r>
            <a:endParaRPr lang="fr-FR" sz="2700" dirty="0"/>
          </a:p>
        </p:txBody>
      </p:sp>
      <p:sp>
        <p:nvSpPr>
          <p:cNvPr id="5" name="Espace réservé du contenu 2"/>
          <p:cNvSpPr txBox="1">
            <a:spLocks/>
          </p:cNvSpPr>
          <p:nvPr/>
        </p:nvSpPr>
        <p:spPr>
          <a:xfrm>
            <a:off x="3851564" y="1477818"/>
            <a:ext cx="8340435" cy="5070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smtClean="0"/>
          </a:p>
        </p:txBody>
      </p:sp>
      <p:sp>
        <p:nvSpPr>
          <p:cNvPr id="8" name="ZoneTexte 7"/>
          <p:cNvSpPr txBox="1"/>
          <p:nvPr/>
        </p:nvSpPr>
        <p:spPr>
          <a:xfrm>
            <a:off x="427648" y="2122015"/>
            <a:ext cx="5387225" cy="4462760"/>
          </a:xfrm>
          <a:prstGeom prst="rect">
            <a:avLst/>
          </a:prstGeom>
          <a:noFill/>
        </p:spPr>
        <p:txBody>
          <a:bodyPr wrap="square" rtlCol="0">
            <a:spAutoFit/>
          </a:bodyPr>
          <a:lstStyle/>
          <a:p>
            <a:pPr marL="285750" indent="-285750">
              <a:buFont typeface="Arial" panose="020B0604020202020204" pitchFamily="34" charset="0"/>
              <a:buChar char="•"/>
            </a:pPr>
            <a:r>
              <a:rPr lang="fr-FR" sz="2400" u="sng" dirty="0"/>
              <a:t>Classe de </a:t>
            </a:r>
            <a:r>
              <a:rPr lang="fr-FR" sz="2400" u="sng" dirty="0" smtClean="0"/>
              <a:t>première</a:t>
            </a:r>
            <a:r>
              <a:rPr lang="fr-FR" sz="2400" dirty="0" smtClean="0"/>
              <a:t> </a:t>
            </a:r>
            <a:r>
              <a:rPr lang="fr-FR" dirty="0" smtClean="0"/>
              <a:t>: </a:t>
            </a:r>
          </a:p>
          <a:p>
            <a:endParaRPr lang="fr-FR" dirty="0" smtClean="0"/>
          </a:p>
          <a:p>
            <a:pPr marL="742950" lvl="1" indent="-285750">
              <a:buFont typeface="Wingdings" panose="05000000000000000000" pitchFamily="2" charset="2"/>
              <a:buChar char="Ø"/>
            </a:pPr>
            <a:r>
              <a:rPr lang="fr-FR" dirty="0" smtClean="0"/>
              <a:t>Physique-Chimie </a:t>
            </a:r>
            <a:r>
              <a:rPr lang="fr-FR" dirty="0"/>
              <a:t>et Mathématiques (</a:t>
            </a:r>
            <a:r>
              <a:rPr lang="fr-FR" dirty="0">
                <a:latin typeface="Arial" panose="020B0604020202020204" pitchFamily="34" charset="0"/>
                <a:cs typeface="Arial" panose="020B0604020202020204" pitchFamily="34" charset="0"/>
              </a:rPr>
              <a:t>5h</a:t>
            </a:r>
            <a:r>
              <a:rPr lang="fr-FR" dirty="0" smtClean="0"/>
              <a:t>) : </a:t>
            </a:r>
          </a:p>
          <a:p>
            <a:endParaRPr lang="fr-FR" sz="1400" dirty="0" smtClean="0"/>
          </a:p>
          <a:p>
            <a:pPr marL="742950" lvl="1" indent="-285750">
              <a:buFont typeface="Wingdings" panose="05000000000000000000" pitchFamily="2" charset="2"/>
              <a:buChar char="Ø"/>
            </a:pPr>
            <a:r>
              <a:rPr lang="fr-FR" dirty="0" smtClean="0"/>
              <a:t>Biochimie </a:t>
            </a:r>
            <a:r>
              <a:rPr lang="fr-FR" dirty="0"/>
              <a:t>– Biologie (</a:t>
            </a:r>
            <a:r>
              <a:rPr lang="fr-FR" dirty="0">
                <a:latin typeface="Arial" panose="020B0604020202020204" pitchFamily="34" charset="0"/>
                <a:cs typeface="Arial" panose="020B0604020202020204" pitchFamily="34" charset="0"/>
              </a:rPr>
              <a:t>4</a:t>
            </a:r>
            <a:r>
              <a:rPr lang="fr-FR" dirty="0"/>
              <a:t>h) : </a:t>
            </a:r>
            <a:endParaRPr lang="fr-FR" dirty="0" smtClean="0"/>
          </a:p>
          <a:p>
            <a:r>
              <a:rPr lang="fr-FR" sz="1400" dirty="0" smtClean="0"/>
              <a:t>Centré sur biologie humaine .</a:t>
            </a:r>
          </a:p>
          <a:p>
            <a:endParaRPr lang="fr-FR" dirty="0" smtClean="0"/>
          </a:p>
          <a:p>
            <a:endParaRPr lang="fr-FR" dirty="0" smtClean="0"/>
          </a:p>
          <a:p>
            <a:r>
              <a:rPr lang="fr-FR" b="1" dirty="0" smtClean="0"/>
              <a:t>1 spécialité au choix  (</a:t>
            </a:r>
            <a:r>
              <a:rPr lang="fr-FR" b="1" dirty="0" smtClean="0">
                <a:latin typeface="Arial" panose="020B0604020202020204" pitchFamily="34" charset="0"/>
                <a:cs typeface="Arial" panose="020B0604020202020204" pitchFamily="34" charset="0"/>
              </a:rPr>
              <a:t>9h</a:t>
            </a:r>
            <a:r>
              <a:rPr lang="fr-FR" b="1" dirty="0" smtClean="0"/>
              <a:t>) parmi :</a:t>
            </a:r>
          </a:p>
          <a:p>
            <a:endParaRPr lang="fr-FR" dirty="0" smtClean="0"/>
          </a:p>
          <a:p>
            <a:pPr marL="1200150" lvl="2" indent="-285750">
              <a:buFont typeface="Wingdings" panose="05000000000000000000" pitchFamily="2" charset="2"/>
              <a:buChar char="Ø"/>
            </a:pPr>
            <a:r>
              <a:rPr lang="fr-FR" dirty="0"/>
              <a:t>Biotechnologie </a:t>
            </a:r>
            <a:r>
              <a:rPr lang="fr-FR" dirty="0" smtClean="0"/>
              <a:t> :</a:t>
            </a:r>
          </a:p>
          <a:p>
            <a:r>
              <a:rPr lang="fr-FR" sz="1400" dirty="0"/>
              <a:t>(Microbiologie, biochimie, génétique moléculaire)</a:t>
            </a:r>
            <a:endParaRPr lang="fr-FR" sz="1400" dirty="0" smtClean="0"/>
          </a:p>
          <a:p>
            <a:r>
              <a:rPr lang="fr-FR" sz="1400" dirty="0" smtClean="0"/>
              <a:t>Manipulations individuelles=&gt; compétences expérimentales. </a:t>
            </a:r>
          </a:p>
          <a:p>
            <a:endParaRPr lang="fr-FR" sz="1400" dirty="0" smtClean="0"/>
          </a:p>
          <a:p>
            <a:pPr marL="1200150" lvl="2" indent="-285750">
              <a:buFont typeface="Wingdings" panose="05000000000000000000" pitchFamily="2" charset="2"/>
              <a:buChar char="Ø"/>
            </a:pPr>
            <a:r>
              <a:rPr lang="fr-FR" dirty="0"/>
              <a:t>Physiques et chimiques en laboratoire  </a:t>
            </a:r>
            <a:r>
              <a:rPr lang="fr-FR" dirty="0" smtClean="0"/>
              <a:t>:</a:t>
            </a:r>
          </a:p>
          <a:p>
            <a:r>
              <a:rPr lang="fr-FR" sz="1400" dirty="0" smtClean="0"/>
              <a:t>Pratiques expérimentales (étude et conception de protocoles expérimentaux)					</a:t>
            </a:r>
            <a:endParaRPr lang="fr-FR" sz="1400" dirty="0"/>
          </a:p>
        </p:txBody>
      </p:sp>
      <p:sp>
        <p:nvSpPr>
          <p:cNvPr id="9" name="ZoneTexte 8"/>
          <p:cNvSpPr txBox="1"/>
          <p:nvPr/>
        </p:nvSpPr>
        <p:spPr>
          <a:xfrm>
            <a:off x="6190733" y="2095112"/>
            <a:ext cx="5387225" cy="4093428"/>
          </a:xfrm>
          <a:prstGeom prst="rect">
            <a:avLst/>
          </a:prstGeom>
          <a:noFill/>
        </p:spPr>
        <p:txBody>
          <a:bodyPr wrap="square" rtlCol="0">
            <a:spAutoFit/>
          </a:bodyPr>
          <a:lstStyle/>
          <a:p>
            <a:pPr marL="285750" indent="-285750">
              <a:buFont typeface="Arial" panose="020B0604020202020204" pitchFamily="34" charset="0"/>
              <a:buChar char="•"/>
            </a:pPr>
            <a:r>
              <a:rPr lang="fr-FR" sz="2400" u="sng" dirty="0" smtClean="0"/>
              <a:t>Classe </a:t>
            </a:r>
            <a:r>
              <a:rPr lang="fr-FR" sz="2400" u="sng" dirty="0"/>
              <a:t>de </a:t>
            </a:r>
            <a:r>
              <a:rPr lang="fr-FR" sz="2400" u="sng" dirty="0" smtClean="0"/>
              <a:t>terminale</a:t>
            </a:r>
            <a:r>
              <a:rPr lang="fr-FR" sz="2400" dirty="0" smtClean="0"/>
              <a:t> </a:t>
            </a:r>
            <a:r>
              <a:rPr lang="fr-FR" dirty="0"/>
              <a:t>: </a:t>
            </a:r>
            <a:endParaRPr lang="fr-FR" dirty="0" smtClean="0"/>
          </a:p>
          <a:p>
            <a:pPr marL="285750" indent="-285750">
              <a:buFont typeface="Arial" panose="020B0604020202020204" pitchFamily="34" charset="0"/>
              <a:buChar char="•"/>
            </a:pPr>
            <a:endParaRPr lang="fr-FR" dirty="0" smtClean="0"/>
          </a:p>
          <a:p>
            <a:pPr marL="742950" lvl="1" indent="-285750">
              <a:buFont typeface="Wingdings" panose="05000000000000000000" pitchFamily="2" charset="2"/>
              <a:buChar char="Ø"/>
            </a:pPr>
            <a:r>
              <a:rPr lang="fr-FR" dirty="0"/>
              <a:t>Physique-Chimie et Mathématiques (</a:t>
            </a:r>
            <a:r>
              <a:rPr lang="fr-FR" dirty="0">
                <a:latin typeface="Arial" panose="020B0604020202020204" pitchFamily="34" charset="0"/>
                <a:cs typeface="Arial" panose="020B0604020202020204" pitchFamily="34" charset="0"/>
              </a:rPr>
              <a:t>5</a:t>
            </a:r>
            <a:r>
              <a:rPr lang="fr-FR" dirty="0"/>
              <a:t>h)</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smtClean="0"/>
          </a:p>
          <a:p>
            <a:r>
              <a:rPr lang="fr-FR" b="1" dirty="0" smtClean="0"/>
              <a:t>1 spécialité au choix (</a:t>
            </a:r>
            <a:r>
              <a:rPr lang="fr-FR" b="1" dirty="0" smtClean="0">
                <a:latin typeface="Arial" panose="020B0604020202020204" pitchFamily="34" charset="0"/>
                <a:cs typeface="Arial" panose="020B0604020202020204" pitchFamily="34" charset="0"/>
              </a:rPr>
              <a:t>13</a:t>
            </a:r>
            <a:r>
              <a:rPr lang="fr-FR" b="1" dirty="0" smtClean="0"/>
              <a:t>h) parmi :</a:t>
            </a:r>
          </a:p>
          <a:p>
            <a:pPr marL="285750" indent="-285750">
              <a:buFont typeface="Arial" panose="020B0604020202020204" pitchFamily="34" charset="0"/>
              <a:buChar char="•"/>
            </a:pPr>
            <a:endParaRPr lang="fr-FR" dirty="0"/>
          </a:p>
          <a:p>
            <a:pPr marL="742950" lvl="1" indent="-285750">
              <a:buFont typeface="Wingdings" panose="05000000000000000000" pitchFamily="2" charset="2"/>
              <a:buChar char="Ø"/>
            </a:pPr>
            <a:r>
              <a:rPr lang="fr-FR" dirty="0"/>
              <a:t>Biochimie – Biologie – Biotechnologie </a:t>
            </a:r>
            <a:r>
              <a:rPr lang="fr-FR" dirty="0" smtClean="0"/>
              <a:t>:</a:t>
            </a:r>
          </a:p>
          <a:p>
            <a:r>
              <a:rPr lang="fr-FR" sz="1400" dirty="0" smtClean="0"/>
              <a:t>(Immunologie, métabolisme, enzymologie, biologie moléculaire, microbiologie), Manipulation en laboratoire.</a:t>
            </a:r>
          </a:p>
          <a:p>
            <a:endParaRPr lang="fr-FR" dirty="0" smtClean="0"/>
          </a:p>
          <a:p>
            <a:pPr marL="742950" lvl="1" indent="-285750">
              <a:buFont typeface="Wingdings" panose="05000000000000000000" pitchFamily="2" charset="2"/>
              <a:buChar char="Ø"/>
            </a:pPr>
            <a:r>
              <a:rPr lang="fr-FR" dirty="0"/>
              <a:t>Physiques et chimiques en laboratoire </a:t>
            </a:r>
            <a:endParaRPr lang="fr-FR" dirty="0" smtClean="0"/>
          </a:p>
          <a:p>
            <a:r>
              <a:rPr lang="fr-FR" sz="1400" dirty="0" smtClean="0"/>
              <a:t>Poursuite de la 1</a:t>
            </a:r>
            <a:r>
              <a:rPr lang="fr-FR" sz="1400" baseline="30000" dirty="0" smtClean="0"/>
              <a:t>ère</a:t>
            </a:r>
            <a:r>
              <a:rPr lang="fr-FR" sz="1400" dirty="0" smtClean="0"/>
              <a:t> (ondes, chimie et développement durable, systèmes et procédés).</a:t>
            </a:r>
          </a:p>
        </p:txBody>
      </p:sp>
      <p:sp>
        <p:nvSpPr>
          <p:cNvPr id="10" name="ZoneTexte 9"/>
          <p:cNvSpPr txBox="1"/>
          <p:nvPr/>
        </p:nvSpPr>
        <p:spPr>
          <a:xfrm>
            <a:off x="2645544" y="1359420"/>
            <a:ext cx="6862439" cy="646331"/>
          </a:xfrm>
          <a:prstGeom prst="rect">
            <a:avLst/>
          </a:prstGeom>
          <a:noFill/>
          <a:ln w="31750">
            <a:solidFill>
              <a:schemeClr val="tx1"/>
            </a:solidFill>
          </a:ln>
        </p:spPr>
        <p:txBody>
          <a:bodyPr wrap="square" rtlCol="0" anchor="ctr">
            <a:spAutoFit/>
          </a:bodyPr>
          <a:lstStyle/>
          <a:p>
            <a:pPr algn="ctr"/>
            <a:r>
              <a:rPr lang="fr-FR" dirty="0" smtClean="0"/>
              <a:t>Matières scientifiques et expérimentales  en laboratoire. </a:t>
            </a:r>
          </a:p>
          <a:p>
            <a:pPr algn="ctr"/>
            <a:r>
              <a:rPr lang="fr-FR" dirty="0" smtClean="0"/>
              <a:t>Curieux des sciences et de leurs applications.</a:t>
            </a:r>
            <a:endParaRPr lang="fr-FR" dirty="0"/>
          </a:p>
        </p:txBody>
      </p:sp>
    </p:spTree>
    <p:extLst>
      <p:ext uri="{BB962C8B-B14F-4D97-AF65-F5344CB8AC3E}">
        <p14:creationId xmlns:p14="http://schemas.microsoft.com/office/powerpoint/2010/main" val="31339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1325563"/>
          </a:xfrm>
        </p:spPr>
        <p:txBody>
          <a:bodyPr>
            <a:normAutofit/>
          </a:bodyPr>
          <a:lstStyle/>
          <a:p>
            <a:pPr algn="ctr"/>
            <a:r>
              <a:rPr lang="fr-FR" sz="4400" b="1" dirty="0"/>
              <a:t>LA VOIE TECHNOLOGIQUE - Bac </a:t>
            </a:r>
            <a:r>
              <a:rPr lang="fr-FR" sz="4400" b="1" dirty="0" smtClean="0">
                <a:latin typeface="Arial" panose="020B0604020202020204" pitchFamily="34" charset="0"/>
                <a:cs typeface="Arial" panose="020B0604020202020204" pitchFamily="34" charset="0"/>
              </a:rPr>
              <a:t>STI2D</a:t>
            </a:r>
            <a:r>
              <a:rPr lang="fr-FR" sz="4400" b="1" dirty="0" smtClean="0"/>
              <a:t> </a:t>
            </a:r>
            <a:r>
              <a:rPr lang="fr-FR" sz="6600" dirty="0"/>
              <a:t/>
            </a:r>
            <a:br>
              <a:rPr lang="fr-FR" sz="6600" dirty="0"/>
            </a:br>
            <a:r>
              <a:rPr lang="fr-FR" sz="2800" dirty="0"/>
              <a:t>(Sciences et Technologies </a:t>
            </a:r>
            <a:r>
              <a:rPr lang="fr-FR" sz="2800" dirty="0" smtClean="0"/>
              <a:t>de l’Industrie et du Développement Durable)</a:t>
            </a:r>
            <a:endParaRPr lang="fr-FR" sz="2800" dirty="0"/>
          </a:p>
        </p:txBody>
      </p:sp>
      <p:sp>
        <p:nvSpPr>
          <p:cNvPr id="5" name="Espace réservé du contenu 2"/>
          <p:cNvSpPr txBox="1">
            <a:spLocks/>
          </p:cNvSpPr>
          <p:nvPr/>
        </p:nvSpPr>
        <p:spPr>
          <a:xfrm>
            <a:off x="3851564" y="1477818"/>
            <a:ext cx="8340435" cy="5070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smtClean="0"/>
          </a:p>
        </p:txBody>
      </p:sp>
      <p:sp>
        <p:nvSpPr>
          <p:cNvPr id="9" name="ZoneTexte 8"/>
          <p:cNvSpPr txBox="1"/>
          <p:nvPr/>
        </p:nvSpPr>
        <p:spPr>
          <a:xfrm>
            <a:off x="427647" y="2295358"/>
            <a:ext cx="5387225" cy="4062651"/>
          </a:xfrm>
          <a:prstGeom prst="rect">
            <a:avLst/>
          </a:prstGeom>
          <a:noFill/>
        </p:spPr>
        <p:txBody>
          <a:bodyPr wrap="square" rtlCol="0">
            <a:spAutoFit/>
          </a:bodyPr>
          <a:lstStyle/>
          <a:p>
            <a:pPr marL="285750" indent="-285750">
              <a:buFont typeface="Arial" panose="020B0604020202020204" pitchFamily="34" charset="0"/>
              <a:buChar char="•"/>
            </a:pPr>
            <a:r>
              <a:rPr lang="fr-FR" sz="2400" u="sng" dirty="0"/>
              <a:t>Classe de </a:t>
            </a:r>
            <a:r>
              <a:rPr lang="fr-FR" sz="2400" u="sng" dirty="0" smtClean="0"/>
              <a:t>première</a:t>
            </a:r>
            <a:r>
              <a:rPr lang="fr-FR" sz="2400" dirty="0" smtClean="0"/>
              <a:t> </a:t>
            </a:r>
            <a:r>
              <a:rPr lang="fr-FR" dirty="0" smtClean="0"/>
              <a:t>: </a:t>
            </a:r>
          </a:p>
          <a:p>
            <a:endParaRPr lang="fr-FR" dirty="0" smtClean="0"/>
          </a:p>
          <a:p>
            <a:pPr marL="742950" lvl="1" indent="-285750">
              <a:buFont typeface="Wingdings" panose="05000000000000000000" pitchFamily="2" charset="2"/>
              <a:buChar char="Ø"/>
            </a:pPr>
            <a:r>
              <a:rPr lang="fr-FR" dirty="0" smtClean="0"/>
              <a:t>Physique-Chimie </a:t>
            </a:r>
            <a:r>
              <a:rPr lang="fr-FR" dirty="0"/>
              <a:t>et Mathématiques </a:t>
            </a:r>
            <a:r>
              <a:rPr lang="fr-FR" dirty="0" smtClean="0"/>
              <a:t>(</a:t>
            </a:r>
            <a:r>
              <a:rPr lang="fr-FR" dirty="0" smtClean="0">
                <a:latin typeface="Arial" panose="020B0604020202020204" pitchFamily="34" charset="0"/>
                <a:cs typeface="Arial" panose="020B0604020202020204" pitchFamily="34" charset="0"/>
              </a:rPr>
              <a:t>6h</a:t>
            </a:r>
            <a:r>
              <a:rPr lang="fr-FR" dirty="0" smtClean="0"/>
              <a:t>) :</a:t>
            </a:r>
          </a:p>
          <a:p>
            <a:pPr lvl="1"/>
            <a:r>
              <a:rPr lang="fr-FR" dirty="0" smtClean="0"/>
              <a:t> </a:t>
            </a:r>
          </a:p>
          <a:p>
            <a:endParaRPr lang="fr-FR" sz="1400" dirty="0" smtClean="0"/>
          </a:p>
          <a:p>
            <a:pPr marL="742950" lvl="1" indent="-285750">
              <a:buFont typeface="Wingdings" panose="05000000000000000000" pitchFamily="2" charset="2"/>
              <a:buChar char="Ø"/>
            </a:pPr>
            <a:r>
              <a:rPr lang="fr-FR" dirty="0"/>
              <a:t>Ingénierie et développement durable </a:t>
            </a:r>
            <a:r>
              <a:rPr lang="fr-FR" dirty="0" smtClean="0"/>
              <a:t>(</a:t>
            </a:r>
            <a:r>
              <a:rPr lang="fr-FR" dirty="0" smtClean="0">
                <a:latin typeface="Arial" panose="020B0604020202020204" pitchFamily="34" charset="0"/>
                <a:cs typeface="Arial" panose="020B0604020202020204" pitchFamily="34" charset="0"/>
              </a:rPr>
              <a:t>8</a:t>
            </a:r>
            <a:r>
              <a:rPr lang="fr-FR" dirty="0" smtClean="0"/>
              <a:t>h</a:t>
            </a:r>
            <a:r>
              <a:rPr lang="fr-FR" dirty="0"/>
              <a:t>) </a:t>
            </a:r>
            <a:r>
              <a:rPr lang="fr-FR" dirty="0" smtClean="0"/>
              <a:t>: </a:t>
            </a:r>
          </a:p>
          <a:p>
            <a:r>
              <a:rPr lang="fr-FR" sz="1400" dirty="0" smtClean="0"/>
              <a:t>Intégrer les contraintes techniques, économiques et environnementales lors de la conception d’un produit. Etude gestion de l’énergie, traitement de l’information , utilisation et transformation de la matière.</a:t>
            </a:r>
          </a:p>
          <a:p>
            <a:endParaRPr lang="fr-FR" dirty="0"/>
          </a:p>
          <a:p>
            <a:pPr marL="742950" lvl="1" indent="-285750">
              <a:buFont typeface="Wingdings" panose="05000000000000000000" pitchFamily="2" charset="2"/>
              <a:buChar char="Ø"/>
            </a:pPr>
            <a:r>
              <a:rPr lang="fr-FR" dirty="0" smtClean="0"/>
              <a:t>Innovation technologique (3h) :</a:t>
            </a:r>
          </a:p>
          <a:p>
            <a:r>
              <a:rPr lang="fr-FR" sz="1400" dirty="0" smtClean="0"/>
              <a:t>Conditions de fabrication des produits. Analyse de la qualité du service rendu, de l’impact environnemental, des coûts énergétiques de la transformation et du transport, de la durée de vie des produits et de leur recyclage.					</a:t>
            </a:r>
            <a:endParaRPr lang="fr-FR" sz="1400" dirty="0"/>
          </a:p>
        </p:txBody>
      </p:sp>
      <p:sp>
        <p:nvSpPr>
          <p:cNvPr id="10" name="ZoneTexte 9"/>
          <p:cNvSpPr txBox="1"/>
          <p:nvPr/>
        </p:nvSpPr>
        <p:spPr>
          <a:xfrm>
            <a:off x="6190735" y="2295358"/>
            <a:ext cx="5387225" cy="4493538"/>
          </a:xfrm>
          <a:prstGeom prst="rect">
            <a:avLst/>
          </a:prstGeom>
          <a:noFill/>
        </p:spPr>
        <p:txBody>
          <a:bodyPr wrap="square" rtlCol="0">
            <a:spAutoFit/>
          </a:bodyPr>
          <a:lstStyle/>
          <a:p>
            <a:pPr marL="285750" indent="-285750">
              <a:buFont typeface="Arial" panose="020B0604020202020204" pitchFamily="34" charset="0"/>
              <a:buChar char="•"/>
            </a:pPr>
            <a:r>
              <a:rPr lang="fr-FR" sz="2400" u="sng" dirty="0" smtClean="0"/>
              <a:t>Classe </a:t>
            </a:r>
            <a:r>
              <a:rPr lang="fr-FR" sz="2400" u="sng" dirty="0"/>
              <a:t>de </a:t>
            </a:r>
            <a:r>
              <a:rPr lang="fr-FR" sz="2400" u="sng" dirty="0" smtClean="0"/>
              <a:t>terminale</a:t>
            </a:r>
            <a:r>
              <a:rPr lang="fr-FR" sz="2400" dirty="0" smtClean="0"/>
              <a:t> </a:t>
            </a:r>
            <a:r>
              <a:rPr lang="fr-FR" dirty="0"/>
              <a:t>: </a:t>
            </a:r>
            <a:endParaRPr lang="fr-FR" dirty="0" smtClean="0"/>
          </a:p>
          <a:p>
            <a:pPr marL="285750" indent="-285750">
              <a:buFont typeface="Arial" panose="020B0604020202020204" pitchFamily="34" charset="0"/>
              <a:buChar char="•"/>
            </a:pPr>
            <a:endParaRPr lang="fr-FR" dirty="0" smtClean="0"/>
          </a:p>
          <a:p>
            <a:pPr marL="742950" lvl="1" indent="-285750">
              <a:buFont typeface="Wingdings" panose="05000000000000000000" pitchFamily="2" charset="2"/>
              <a:buChar char="Ø"/>
            </a:pPr>
            <a:r>
              <a:rPr lang="fr-FR" dirty="0"/>
              <a:t>Physique-Chimie et Mathématiques </a:t>
            </a:r>
            <a:r>
              <a:rPr lang="fr-FR" dirty="0" smtClean="0"/>
              <a:t>(</a:t>
            </a:r>
            <a:r>
              <a:rPr lang="fr-FR" dirty="0" smtClean="0">
                <a:latin typeface="Arial" panose="020B0604020202020204" pitchFamily="34" charset="0"/>
                <a:cs typeface="Arial" panose="020B0604020202020204" pitchFamily="34" charset="0"/>
              </a:rPr>
              <a:t>6</a:t>
            </a:r>
            <a:r>
              <a:rPr lang="fr-FR" dirty="0" smtClean="0"/>
              <a:t>h</a:t>
            </a:r>
            <a:r>
              <a:rPr lang="fr-FR" dirty="0"/>
              <a:t>)</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smtClean="0"/>
          </a:p>
          <a:p>
            <a:r>
              <a:rPr lang="fr-FR" b="1" dirty="0" smtClean="0"/>
              <a:t>1 spécialité au choix (</a:t>
            </a:r>
            <a:r>
              <a:rPr lang="fr-FR" b="1" dirty="0" smtClean="0">
                <a:latin typeface="Arial" panose="020B0604020202020204" pitchFamily="34" charset="0"/>
                <a:cs typeface="Arial" panose="020B0604020202020204" pitchFamily="34" charset="0"/>
              </a:rPr>
              <a:t>12</a:t>
            </a:r>
            <a:r>
              <a:rPr lang="fr-FR" b="1" dirty="0" smtClean="0"/>
              <a:t>h) parmi :</a:t>
            </a:r>
          </a:p>
          <a:p>
            <a:pPr marL="285750" indent="-285750">
              <a:buFont typeface="Arial" panose="020B0604020202020204" pitchFamily="34" charset="0"/>
              <a:buChar char="•"/>
            </a:pPr>
            <a:endParaRPr lang="fr-FR" dirty="0"/>
          </a:p>
          <a:p>
            <a:pPr marL="742950" lvl="1" indent="-285750">
              <a:buFont typeface="Wingdings" panose="05000000000000000000" pitchFamily="2" charset="2"/>
              <a:buChar char="Ø"/>
            </a:pPr>
            <a:r>
              <a:rPr lang="fr-FR" dirty="0"/>
              <a:t>Innovation technologique et éco conception</a:t>
            </a:r>
            <a:r>
              <a:rPr lang="fr-FR" dirty="0" smtClean="0"/>
              <a:t> :</a:t>
            </a:r>
          </a:p>
          <a:p>
            <a:r>
              <a:rPr lang="fr-FR" sz="1400" dirty="0" smtClean="0"/>
              <a:t>(Immunologie,.</a:t>
            </a:r>
          </a:p>
          <a:p>
            <a:pPr marL="742950" lvl="1" indent="-285750">
              <a:buFont typeface="Wingdings" panose="05000000000000000000" pitchFamily="2" charset="2"/>
              <a:buChar char="Ø"/>
            </a:pPr>
            <a:r>
              <a:rPr lang="fr-FR" dirty="0" smtClean="0"/>
              <a:t>Système </a:t>
            </a:r>
            <a:r>
              <a:rPr lang="fr-FR" dirty="0"/>
              <a:t>d’information et numérique</a:t>
            </a:r>
          </a:p>
          <a:p>
            <a:r>
              <a:rPr lang="fr-FR" sz="1400" dirty="0" smtClean="0"/>
              <a:t>Poursuite).</a:t>
            </a:r>
          </a:p>
          <a:p>
            <a:pPr marL="742950" lvl="1" indent="-285750">
              <a:buFont typeface="Wingdings" panose="05000000000000000000" pitchFamily="2" charset="2"/>
              <a:buChar char="Ø"/>
            </a:pPr>
            <a:r>
              <a:rPr lang="fr-FR" b="1" dirty="0" smtClean="0">
                <a:solidFill>
                  <a:schemeClr val="tx1">
                    <a:lumMod val="65000"/>
                  </a:schemeClr>
                </a:solidFill>
              </a:rPr>
              <a:t>Energie </a:t>
            </a:r>
            <a:r>
              <a:rPr lang="fr-FR" b="1" dirty="0">
                <a:solidFill>
                  <a:schemeClr val="tx1">
                    <a:lumMod val="65000"/>
                  </a:schemeClr>
                </a:solidFill>
              </a:rPr>
              <a:t>et </a:t>
            </a:r>
            <a:r>
              <a:rPr lang="fr-FR" b="1" dirty="0" smtClean="0">
                <a:solidFill>
                  <a:schemeClr val="tx1">
                    <a:lumMod val="65000"/>
                  </a:schemeClr>
                </a:solidFill>
              </a:rPr>
              <a:t>environnement</a:t>
            </a:r>
          </a:p>
          <a:p>
            <a:pPr marL="742950" lvl="1" indent="-285750">
              <a:buFont typeface="Wingdings" panose="05000000000000000000" pitchFamily="2" charset="2"/>
              <a:buChar char="Ø"/>
            </a:pPr>
            <a:r>
              <a:rPr lang="fr-FR" b="1" dirty="0" smtClean="0">
                <a:solidFill>
                  <a:schemeClr val="tx1">
                    <a:lumMod val="65000"/>
                  </a:schemeClr>
                </a:solidFill>
              </a:rPr>
              <a:t>Architecture </a:t>
            </a:r>
            <a:r>
              <a:rPr lang="fr-FR" b="1" dirty="0">
                <a:solidFill>
                  <a:schemeClr val="tx1">
                    <a:lumMod val="65000"/>
                  </a:schemeClr>
                </a:solidFill>
              </a:rPr>
              <a:t>et </a:t>
            </a:r>
            <a:r>
              <a:rPr lang="fr-FR" b="1" dirty="0" smtClean="0">
                <a:solidFill>
                  <a:schemeClr val="tx1">
                    <a:lumMod val="65000"/>
                  </a:schemeClr>
                </a:solidFill>
              </a:rPr>
              <a:t>construction</a:t>
            </a:r>
          </a:p>
          <a:p>
            <a:pPr lvl="1"/>
            <a:endParaRPr lang="fr-FR" dirty="0" smtClean="0"/>
          </a:p>
          <a:p>
            <a:r>
              <a:rPr lang="fr-FR" sz="1400" dirty="0" smtClean="0"/>
              <a:t>Observation, expérimentation et raisonnement théorique (réalisation d’un projet et d’un prototype).</a:t>
            </a:r>
          </a:p>
        </p:txBody>
      </p:sp>
      <p:sp>
        <p:nvSpPr>
          <p:cNvPr id="11" name="ZoneTexte 10"/>
          <p:cNvSpPr txBox="1"/>
          <p:nvPr/>
        </p:nvSpPr>
        <p:spPr>
          <a:xfrm>
            <a:off x="2645545" y="1359420"/>
            <a:ext cx="6862439" cy="646331"/>
          </a:xfrm>
          <a:prstGeom prst="rect">
            <a:avLst/>
          </a:prstGeom>
          <a:noFill/>
          <a:ln w="31750">
            <a:solidFill>
              <a:schemeClr val="tx1"/>
            </a:solidFill>
          </a:ln>
        </p:spPr>
        <p:txBody>
          <a:bodyPr wrap="square" rtlCol="0" anchor="ctr">
            <a:spAutoFit/>
          </a:bodyPr>
          <a:lstStyle/>
          <a:p>
            <a:pPr algn="ctr"/>
            <a:r>
              <a:rPr lang="fr-FR" dirty="0" smtClean="0"/>
              <a:t>Conception de nouveaux produits. Curieux du fonctionnement des systèmes techniques et de l’industrie, de la transition écologique.</a:t>
            </a:r>
            <a:endParaRPr lang="fr-FR" dirty="0"/>
          </a:p>
        </p:txBody>
      </p:sp>
    </p:spTree>
    <p:extLst>
      <p:ext uri="{BB962C8B-B14F-4D97-AF65-F5344CB8AC3E}">
        <p14:creationId xmlns:p14="http://schemas.microsoft.com/office/powerpoint/2010/main" val="122004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8270" y="426127"/>
            <a:ext cx="11088211" cy="769441"/>
          </a:xfrm>
          <a:prstGeom prst="rect">
            <a:avLst/>
          </a:prstGeom>
          <a:noFill/>
        </p:spPr>
        <p:txBody>
          <a:bodyPr wrap="square" rtlCol="0">
            <a:spAutoFit/>
          </a:bodyPr>
          <a:lstStyle/>
          <a:p>
            <a:r>
              <a:rPr lang="fr-FR" sz="4400" b="1" dirty="0"/>
              <a:t>LA VOIE TECHNOLOGIQUE </a:t>
            </a:r>
            <a:r>
              <a:rPr lang="fr-FR" sz="4400" b="1" dirty="0" smtClean="0"/>
              <a:t>– les autres Bacs</a:t>
            </a:r>
          </a:p>
        </p:txBody>
      </p:sp>
      <p:sp>
        <p:nvSpPr>
          <p:cNvPr id="3" name="ZoneTexte 2"/>
          <p:cNvSpPr txBox="1"/>
          <p:nvPr/>
        </p:nvSpPr>
        <p:spPr>
          <a:xfrm>
            <a:off x="905522" y="1500326"/>
            <a:ext cx="10200443" cy="4708981"/>
          </a:xfrm>
          <a:prstGeom prst="rect">
            <a:avLst/>
          </a:prstGeom>
          <a:noFill/>
        </p:spPr>
        <p:txBody>
          <a:bodyPr wrap="square" rtlCol="0">
            <a:spAutoFit/>
          </a:bodyPr>
          <a:lstStyle/>
          <a:p>
            <a:pPr marL="285750" indent="-285750">
              <a:buFont typeface="Arial" panose="020B0604020202020204" pitchFamily="34" charset="0"/>
              <a:buChar char="•"/>
            </a:pPr>
            <a:r>
              <a:rPr lang="fr-FR" sz="2400" b="1" dirty="0" smtClean="0"/>
              <a:t>Bac ST</a:t>
            </a:r>
            <a:r>
              <a:rPr lang="fr-FR" sz="2400" b="1" dirty="0" smtClean="0">
                <a:latin typeface="Arial" panose="020B0604020202020204" pitchFamily="34" charset="0"/>
                <a:cs typeface="Arial" panose="020B0604020202020204" pitchFamily="34" charset="0"/>
              </a:rPr>
              <a:t>2</a:t>
            </a:r>
            <a:r>
              <a:rPr lang="fr-FR" sz="2400" b="1" dirty="0" smtClean="0"/>
              <a:t>S : Sanitaire et social :</a:t>
            </a:r>
          </a:p>
          <a:p>
            <a:r>
              <a:rPr lang="fr-FR" dirty="0" smtClean="0"/>
              <a:t>Physique-chimie pour la santé, Biologie, physiopathologie humaines, sciences et techniques sanitaires et sociales</a:t>
            </a:r>
          </a:p>
          <a:p>
            <a:endParaRPr lang="fr-FR" dirty="0"/>
          </a:p>
          <a:p>
            <a:pPr marL="285750" indent="-285750">
              <a:buFont typeface="Arial" panose="020B0604020202020204" pitchFamily="34" charset="0"/>
              <a:buChar char="•"/>
            </a:pPr>
            <a:r>
              <a:rPr lang="fr-FR" sz="2400" b="1" dirty="0" smtClean="0"/>
              <a:t>Bac STHR (Hôtellerie et restauration) :</a:t>
            </a:r>
          </a:p>
          <a:p>
            <a:r>
              <a:rPr lang="fr-FR" dirty="0" smtClean="0"/>
              <a:t>Économie et gestion hôtelière, alimentation-environnement, technologies  culinaires et des services</a:t>
            </a:r>
          </a:p>
          <a:p>
            <a:endParaRPr lang="fr-FR" dirty="0"/>
          </a:p>
          <a:p>
            <a:pPr marL="285750" indent="-285750">
              <a:buFont typeface="Arial" panose="020B0604020202020204" pitchFamily="34" charset="0"/>
              <a:buChar char="•"/>
            </a:pPr>
            <a:r>
              <a:rPr lang="fr-FR" sz="2400" b="1" dirty="0"/>
              <a:t>Bac </a:t>
            </a:r>
            <a:r>
              <a:rPr lang="fr-FR" sz="2400" b="1" dirty="0" smtClean="0"/>
              <a:t>STD</a:t>
            </a:r>
            <a:r>
              <a:rPr lang="fr-FR" sz="2400" b="1" dirty="0" smtClean="0">
                <a:latin typeface="Arial" panose="020B0604020202020204" pitchFamily="34" charset="0"/>
                <a:cs typeface="Arial" panose="020B0604020202020204" pitchFamily="34" charset="0"/>
              </a:rPr>
              <a:t>2</a:t>
            </a:r>
            <a:r>
              <a:rPr lang="fr-FR" sz="2400" b="1" dirty="0" smtClean="0"/>
              <a:t>A (Design et </a:t>
            </a:r>
            <a:r>
              <a:rPr lang="fr-FR" sz="2400" b="1" dirty="0"/>
              <a:t>A</a:t>
            </a:r>
            <a:r>
              <a:rPr lang="fr-FR" sz="2400" b="1" dirty="0" smtClean="0"/>
              <a:t>rts </a:t>
            </a:r>
            <a:r>
              <a:rPr lang="fr-FR" sz="2400" b="1" dirty="0"/>
              <a:t>A</a:t>
            </a:r>
            <a:r>
              <a:rPr lang="fr-FR" sz="2400" b="1" dirty="0" smtClean="0"/>
              <a:t>ppliqués) :</a:t>
            </a:r>
          </a:p>
          <a:p>
            <a:r>
              <a:rPr lang="fr-FR" dirty="0" smtClean="0"/>
              <a:t>Physique chimie, outils et langage numérique, conception et création en design et métiers d’art</a:t>
            </a:r>
          </a:p>
          <a:p>
            <a:endParaRPr lang="fr-FR" dirty="0"/>
          </a:p>
          <a:p>
            <a:pPr marL="285750" indent="-285750">
              <a:buFont typeface="Arial" panose="020B0604020202020204" pitchFamily="34" charset="0"/>
              <a:buChar char="•"/>
            </a:pPr>
            <a:r>
              <a:rPr lang="fr-FR" sz="2400" b="1" dirty="0" smtClean="0"/>
              <a:t>Bac STAV (Agronomie et vivant) : </a:t>
            </a:r>
            <a:r>
              <a:rPr lang="fr-FR" dirty="0" smtClean="0"/>
              <a:t>lycée agricole</a:t>
            </a:r>
          </a:p>
          <a:p>
            <a:r>
              <a:rPr lang="fr-FR" dirty="0" smtClean="0"/>
              <a:t>Gestion des ressources et de l’alimentation, territoires et technologie (aménagement, production, agroéquipement, services, transformation)</a:t>
            </a:r>
          </a:p>
          <a:p>
            <a:endParaRPr lang="fr-FR" dirty="0"/>
          </a:p>
          <a:p>
            <a:pPr marL="285750" indent="-285750">
              <a:buFont typeface="Arial" panose="020B0604020202020204" pitchFamily="34" charset="0"/>
              <a:buChar char="•"/>
            </a:pPr>
            <a:r>
              <a:rPr lang="fr-FR" sz="2400" b="1" dirty="0"/>
              <a:t>Bac </a:t>
            </a:r>
            <a:r>
              <a:rPr lang="fr-FR" sz="2400" b="1" dirty="0" smtClean="0"/>
              <a:t>S</a:t>
            </a:r>
            <a:r>
              <a:rPr lang="fr-FR" sz="2400" b="1" dirty="0" smtClean="0">
                <a:latin typeface="Arial" panose="020B0604020202020204" pitchFamily="34" charset="0"/>
                <a:cs typeface="Arial" panose="020B0604020202020204" pitchFamily="34" charset="0"/>
              </a:rPr>
              <a:t>2</a:t>
            </a:r>
            <a:r>
              <a:rPr lang="fr-FR" sz="2400" b="1" dirty="0" smtClean="0"/>
              <a:t>TMD (Théâtre, Musique, Danse) </a:t>
            </a:r>
            <a:endParaRPr lang="fr-FR" sz="2400" b="1" dirty="0"/>
          </a:p>
        </p:txBody>
      </p:sp>
    </p:spTree>
    <p:extLst>
      <p:ext uri="{BB962C8B-B14F-4D97-AF65-F5344CB8AC3E}">
        <p14:creationId xmlns:p14="http://schemas.microsoft.com/office/powerpoint/2010/main" val="356891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Épreuve du BAC</a:t>
            </a:r>
            <a:endParaRPr lang="fr-FR" dirty="0"/>
          </a:p>
        </p:txBody>
      </p:sp>
      <p:sp>
        <p:nvSpPr>
          <p:cNvPr id="4" name="Flèche droite à entaille 3"/>
          <p:cNvSpPr/>
          <p:nvPr/>
        </p:nvSpPr>
        <p:spPr>
          <a:xfrm>
            <a:off x="1136468" y="2638696"/>
            <a:ext cx="10175965" cy="627018"/>
          </a:xfrm>
          <a:prstGeom prst="notched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à entaille 4"/>
          <p:cNvSpPr/>
          <p:nvPr/>
        </p:nvSpPr>
        <p:spPr>
          <a:xfrm>
            <a:off x="1136469" y="4659085"/>
            <a:ext cx="10175965" cy="627018"/>
          </a:xfrm>
          <a:prstGeom prst="notch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cxnSp>
        <p:nvCxnSpPr>
          <p:cNvPr id="11" name="Connecteur droit 10"/>
          <p:cNvCxnSpPr/>
          <p:nvPr/>
        </p:nvCxnSpPr>
        <p:spPr>
          <a:xfrm>
            <a:off x="3853543" y="2808514"/>
            <a:ext cx="0" cy="2612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7310846" y="2821576"/>
            <a:ext cx="0" cy="2612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840480" y="4820193"/>
            <a:ext cx="0" cy="2612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7310846" y="4841965"/>
            <a:ext cx="0" cy="2612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0" y="2413057"/>
            <a:ext cx="1815737" cy="646331"/>
          </a:xfrm>
          <a:prstGeom prst="rect">
            <a:avLst/>
          </a:prstGeom>
          <a:noFill/>
        </p:spPr>
        <p:txBody>
          <a:bodyPr wrap="square" rtlCol="0">
            <a:spAutoFit/>
          </a:bodyPr>
          <a:lstStyle/>
          <a:p>
            <a:r>
              <a:rPr lang="fr-FR" dirty="0" smtClean="0"/>
              <a:t>Classe de première</a:t>
            </a:r>
            <a:endParaRPr lang="fr-FR" dirty="0"/>
          </a:p>
        </p:txBody>
      </p:sp>
      <p:sp>
        <p:nvSpPr>
          <p:cNvPr id="17" name="ZoneTexte 16"/>
          <p:cNvSpPr txBox="1"/>
          <p:nvPr/>
        </p:nvSpPr>
        <p:spPr>
          <a:xfrm>
            <a:off x="10626633" y="2323403"/>
            <a:ext cx="1371600" cy="369332"/>
          </a:xfrm>
          <a:prstGeom prst="rect">
            <a:avLst/>
          </a:prstGeom>
          <a:noFill/>
        </p:spPr>
        <p:txBody>
          <a:bodyPr wrap="square" rtlCol="0">
            <a:spAutoFit/>
          </a:bodyPr>
          <a:lstStyle/>
          <a:p>
            <a:r>
              <a:rPr lang="fr-FR" dirty="0" smtClean="0"/>
              <a:t>Juin </a:t>
            </a:r>
            <a:endParaRPr lang="fr-FR" dirty="0"/>
          </a:p>
        </p:txBody>
      </p:sp>
      <p:sp>
        <p:nvSpPr>
          <p:cNvPr id="18" name="ZoneTexte 17"/>
          <p:cNvSpPr txBox="1"/>
          <p:nvPr/>
        </p:nvSpPr>
        <p:spPr>
          <a:xfrm>
            <a:off x="-1" y="4424736"/>
            <a:ext cx="1815737" cy="646331"/>
          </a:xfrm>
          <a:prstGeom prst="rect">
            <a:avLst/>
          </a:prstGeom>
          <a:noFill/>
        </p:spPr>
        <p:txBody>
          <a:bodyPr wrap="square" rtlCol="0">
            <a:spAutoFit/>
          </a:bodyPr>
          <a:lstStyle/>
          <a:p>
            <a:r>
              <a:rPr lang="fr-FR" dirty="0" smtClean="0"/>
              <a:t>Classe de terminale</a:t>
            </a:r>
            <a:endParaRPr lang="fr-FR" dirty="0"/>
          </a:p>
        </p:txBody>
      </p:sp>
      <p:sp>
        <p:nvSpPr>
          <p:cNvPr id="19" name="ZoneTexte 18"/>
          <p:cNvSpPr txBox="1"/>
          <p:nvPr/>
        </p:nvSpPr>
        <p:spPr>
          <a:xfrm>
            <a:off x="10626634" y="4315879"/>
            <a:ext cx="1371600" cy="369332"/>
          </a:xfrm>
          <a:prstGeom prst="rect">
            <a:avLst/>
          </a:prstGeom>
          <a:noFill/>
        </p:spPr>
        <p:txBody>
          <a:bodyPr wrap="square" rtlCol="0">
            <a:spAutoFit/>
          </a:bodyPr>
          <a:lstStyle/>
          <a:p>
            <a:r>
              <a:rPr lang="fr-FR" dirty="0" smtClean="0"/>
              <a:t>Juin </a:t>
            </a:r>
            <a:endParaRPr lang="fr-FR" dirty="0"/>
          </a:p>
        </p:txBody>
      </p:sp>
      <p:sp>
        <p:nvSpPr>
          <p:cNvPr id="22" name="ZoneTexte 21"/>
          <p:cNvSpPr txBox="1"/>
          <p:nvPr/>
        </p:nvSpPr>
        <p:spPr>
          <a:xfrm>
            <a:off x="10136776" y="3265714"/>
            <a:ext cx="1724298" cy="369332"/>
          </a:xfrm>
          <a:prstGeom prst="rect">
            <a:avLst/>
          </a:prstGeom>
          <a:noFill/>
        </p:spPr>
        <p:txBody>
          <a:bodyPr wrap="square" rtlCol="0">
            <a:spAutoFit/>
          </a:bodyPr>
          <a:lstStyle/>
          <a:p>
            <a:r>
              <a:rPr lang="fr-FR" dirty="0" smtClean="0">
                <a:solidFill>
                  <a:srgbClr val="FFFF00"/>
                </a:solidFill>
              </a:rPr>
              <a:t>EF : français</a:t>
            </a:r>
            <a:endParaRPr lang="fr-FR" dirty="0">
              <a:solidFill>
                <a:srgbClr val="FFFF00"/>
              </a:solidFill>
            </a:endParaRPr>
          </a:p>
        </p:txBody>
      </p:sp>
      <p:sp>
        <p:nvSpPr>
          <p:cNvPr id="24" name="ZoneTexte 23"/>
          <p:cNvSpPr txBox="1"/>
          <p:nvPr/>
        </p:nvSpPr>
        <p:spPr>
          <a:xfrm>
            <a:off x="7310846" y="5278176"/>
            <a:ext cx="1724298" cy="369332"/>
          </a:xfrm>
          <a:prstGeom prst="rect">
            <a:avLst/>
          </a:prstGeom>
          <a:noFill/>
        </p:spPr>
        <p:txBody>
          <a:bodyPr wrap="square" rtlCol="0">
            <a:spAutoFit/>
          </a:bodyPr>
          <a:lstStyle/>
          <a:p>
            <a:r>
              <a:rPr lang="fr-FR" dirty="0" smtClean="0">
                <a:solidFill>
                  <a:srgbClr val="FFFF00"/>
                </a:solidFill>
              </a:rPr>
              <a:t>EF : Spé de </a:t>
            </a:r>
            <a:r>
              <a:rPr lang="fr-FR" dirty="0" err="1" smtClean="0">
                <a:solidFill>
                  <a:srgbClr val="FFFF00"/>
                </a:solidFill>
              </a:rPr>
              <a:t>term</a:t>
            </a:r>
            <a:endParaRPr lang="fr-FR" dirty="0">
              <a:solidFill>
                <a:srgbClr val="FFFF00"/>
              </a:solidFill>
            </a:endParaRPr>
          </a:p>
        </p:txBody>
      </p:sp>
      <p:sp>
        <p:nvSpPr>
          <p:cNvPr id="25" name="ZoneTexte 24"/>
          <p:cNvSpPr txBox="1"/>
          <p:nvPr/>
        </p:nvSpPr>
        <p:spPr>
          <a:xfrm>
            <a:off x="10136776" y="5295593"/>
            <a:ext cx="1724298" cy="646331"/>
          </a:xfrm>
          <a:prstGeom prst="rect">
            <a:avLst/>
          </a:prstGeom>
          <a:noFill/>
        </p:spPr>
        <p:txBody>
          <a:bodyPr wrap="square" rtlCol="0">
            <a:spAutoFit/>
          </a:bodyPr>
          <a:lstStyle/>
          <a:p>
            <a:r>
              <a:rPr lang="fr-FR" dirty="0" smtClean="0">
                <a:solidFill>
                  <a:srgbClr val="FFFF00"/>
                </a:solidFill>
              </a:rPr>
              <a:t>EF : Philo</a:t>
            </a:r>
          </a:p>
          <a:p>
            <a:r>
              <a:rPr lang="fr-FR" dirty="0" smtClean="0">
                <a:solidFill>
                  <a:srgbClr val="FFFF00"/>
                </a:solidFill>
              </a:rPr>
              <a:t>Grand oral</a:t>
            </a:r>
            <a:endParaRPr lang="fr-FR" dirty="0">
              <a:solidFill>
                <a:srgbClr val="FFFF00"/>
              </a:solidFill>
            </a:endParaRPr>
          </a:p>
        </p:txBody>
      </p:sp>
    </p:spTree>
    <p:extLst>
      <p:ext uri="{BB962C8B-B14F-4D97-AF65-F5344CB8AC3E}">
        <p14:creationId xmlns:p14="http://schemas.microsoft.com/office/powerpoint/2010/main" val="41293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p:bldP spid="17" grpId="0"/>
      <p:bldP spid="18" grpId="0"/>
      <p:bldP spid="19" grpId="0"/>
      <p:bldP spid="22"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ducation.gouv.fr/sites/default/files/styles/embed_image/public/2021-10/r-partition-de-la-note-finale-gt-octobre-95074.jpg?itok=DKavmuZ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9935" y="80081"/>
            <a:ext cx="6436310" cy="670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33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8401" y="266700"/>
            <a:ext cx="2936934" cy="1225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2574524" y="2858610"/>
            <a:ext cx="8531441" cy="2123658"/>
          </a:xfrm>
          <a:prstGeom prst="rect">
            <a:avLst/>
          </a:prstGeom>
          <a:noFill/>
        </p:spPr>
        <p:txBody>
          <a:bodyPr wrap="square" rtlCol="0">
            <a:spAutoFit/>
          </a:bodyPr>
          <a:lstStyle/>
          <a:p>
            <a:pPr algn="ctr"/>
            <a:r>
              <a:rPr lang="fr-FR" sz="4400" b="1" u="sng" dirty="0" smtClean="0">
                <a:latin typeface="Arial" panose="020B0604020202020204" pitchFamily="34" charset="0"/>
                <a:cs typeface="Arial" panose="020B0604020202020204" pitchFamily="34" charset="0"/>
              </a:rPr>
              <a:t>Journée </a:t>
            </a:r>
            <a:r>
              <a:rPr lang="fr-FR" sz="4400" b="1" u="sng" smtClean="0">
                <a:latin typeface="Arial" panose="020B0604020202020204" pitchFamily="34" charset="0"/>
                <a:cs typeface="Arial" panose="020B0604020202020204" pitchFamily="34" charset="0"/>
              </a:rPr>
              <a:t>Portes Ouvertes</a:t>
            </a:r>
            <a:endParaRPr lang="fr-FR" sz="4400" b="1" u="sng" dirty="0" smtClean="0">
              <a:latin typeface="Arial" panose="020B0604020202020204" pitchFamily="34" charset="0"/>
              <a:cs typeface="Arial" panose="020B0604020202020204" pitchFamily="34" charset="0"/>
            </a:endParaRPr>
          </a:p>
          <a:p>
            <a:pPr algn="ctr"/>
            <a:endParaRPr lang="fr-FR" sz="4400" dirty="0">
              <a:latin typeface="Arial" panose="020B0604020202020204" pitchFamily="34" charset="0"/>
              <a:cs typeface="Arial" panose="020B0604020202020204" pitchFamily="34" charset="0"/>
            </a:endParaRPr>
          </a:p>
          <a:p>
            <a:pPr algn="ctr"/>
            <a:r>
              <a:rPr lang="fr-FR" sz="4400" dirty="0" smtClean="0">
                <a:latin typeface="Arial" panose="020B0604020202020204" pitchFamily="34" charset="0"/>
                <a:cs typeface="Arial" panose="020B0604020202020204" pitchFamily="34" charset="0"/>
              </a:rPr>
              <a:t>Samedi 19 mars 2022 : 9h-12h</a:t>
            </a:r>
            <a:endParaRPr lang="fr-FR"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98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CLASSE DE SECONDE</a:t>
            </a:r>
            <a:endParaRPr lang="fr-FR" dirty="0"/>
          </a:p>
        </p:txBody>
      </p:sp>
      <p:pic>
        <p:nvPicPr>
          <p:cNvPr id="5" name="Picture 2" descr="M:\str-delcom\BAC 2021\INFOS 3ème\PPT\extrait_8pages.jpg"/>
          <p:cNvPicPr>
            <a:picLocks noGrp="1" noChangeAspect="1" noChangeArrowheads="1"/>
          </p:cNvPicPr>
          <p:nvPr>
            <p:ph idx="1"/>
          </p:nvPr>
        </p:nvPicPr>
        <p:blipFill>
          <a:blip r:embed="rId2" cstate="print"/>
          <a:srcRect l="50000" t="46616"/>
          <a:stretch>
            <a:fillRect/>
          </a:stretch>
        </p:blipFill>
        <p:spPr bwMode="auto">
          <a:xfrm>
            <a:off x="2741757" y="1377176"/>
            <a:ext cx="6211050" cy="5322882"/>
          </a:xfrm>
          <a:prstGeom prst="rect">
            <a:avLst/>
          </a:prstGeom>
          <a:noFill/>
          <a:ln w="9525">
            <a:noFill/>
            <a:miter lim="800000"/>
            <a:headEnd/>
            <a:tailEnd/>
          </a:ln>
        </p:spPr>
      </p:pic>
    </p:spTree>
    <p:extLst>
      <p:ext uri="{BB962C8B-B14F-4D97-AF65-F5344CB8AC3E}">
        <p14:creationId xmlns:p14="http://schemas.microsoft.com/office/powerpoint/2010/main" val="175354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5956" y="240839"/>
            <a:ext cx="10515600" cy="948769"/>
          </a:xfrm>
        </p:spPr>
        <p:txBody>
          <a:bodyPr/>
          <a:lstStyle/>
          <a:p>
            <a:pPr algn="ctr"/>
            <a:r>
              <a:rPr lang="fr-FR" dirty="0" smtClean="0"/>
              <a:t>Quoi faire après le bac ?</a:t>
            </a:r>
            <a:endParaRPr lang="fr-FR" dirty="0"/>
          </a:p>
        </p:txBody>
      </p:sp>
      <p:sp>
        <p:nvSpPr>
          <p:cNvPr id="4" name="Organigramme : Alternative 3"/>
          <p:cNvSpPr/>
          <p:nvPr/>
        </p:nvSpPr>
        <p:spPr>
          <a:xfrm>
            <a:off x="1000664" y="5441020"/>
            <a:ext cx="2682815" cy="1190599"/>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Bac Professionnel</a:t>
            </a:r>
            <a:endParaRPr lang="fr-FR" b="1" dirty="0"/>
          </a:p>
        </p:txBody>
      </p:sp>
      <p:sp>
        <p:nvSpPr>
          <p:cNvPr id="5" name="Organigramme : Alternative 4"/>
          <p:cNvSpPr/>
          <p:nvPr/>
        </p:nvSpPr>
        <p:spPr>
          <a:xfrm>
            <a:off x="7892887" y="5441020"/>
            <a:ext cx="2682815" cy="577970"/>
          </a:xfrm>
          <a:prstGeom prst="flowChartAlternateProcess">
            <a:avLst/>
          </a:prstGeom>
          <a:solidFill>
            <a:schemeClr val="tx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Bac Général</a:t>
            </a:r>
            <a:endParaRPr lang="fr-FR" b="1" dirty="0"/>
          </a:p>
        </p:txBody>
      </p:sp>
      <p:sp>
        <p:nvSpPr>
          <p:cNvPr id="6" name="Organigramme : Alternative 5"/>
          <p:cNvSpPr/>
          <p:nvPr/>
        </p:nvSpPr>
        <p:spPr>
          <a:xfrm>
            <a:off x="4397092" y="5434628"/>
            <a:ext cx="2682815" cy="577970"/>
          </a:xfrm>
          <a:prstGeom prst="flowChartAlternateProcess">
            <a:avLst/>
          </a:prstGeom>
          <a:solidFill>
            <a:srgbClr val="F7910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Bac technologique</a:t>
            </a:r>
            <a:endParaRPr lang="fr-FR" b="1" dirty="0"/>
          </a:p>
        </p:txBody>
      </p:sp>
      <p:sp>
        <p:nvSpPr>
          <p:cNvPr id="7" name="Flèche vers le haut 6"/>
          <p:cNvSpPr/>
          <p:nvPr/>
        </p:nvSpPr>
        <p:spPr>
          <a:xfrm>
            <a:off x="2143663" y="4947249"/>
            <a:ext cx="396815" cy="351527"/>
          </a:xfrm>
          <a:prstGeom prst="upArrow">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Alternative 7"/>
          <p:cNvSpPr/>
          <p:nvPr/>
        </p:nvSpPr>
        <p:spPr>
          <a:xfrm>
            <a:off x="1039480" y="4208253"/>
            <a:ext cx="2682815" cy="577970"/>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BTS</a:t>
            </a:r>
            <a:endParaRPr lang="fr-FR" b="1" dirty="0"/>
          </a:p>
        </p:txBody>
      </p:sp>
      <p:sp>
        <p:nvSpPr>
          <p:cNvPr id="10" name="Flèche vers le haut 9"/>
          <p:cNvSpPr/>
          <p:nvPr/>
        </p:nvSpPr>
        <p:spPr>
          <a:xfrm>
            <a:off x="2136473" y="3382992"/>
            <a:ext cx="396815" cy="629728"/>
          </a:xfrm>
          <a:prstGeom prst="upArrow">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Alternative 10"/>
          <p:cNvSpPr/>
          <p:nvPr/>
        </p:nvSpPr>
        <p:spPr>
          <a:xfrm>
            <a:off x="1039480" y="2592238"/>
            <a:ext cx="2682815" cy="577970"/>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Licence Pro.</a:t>
            </a:r>
            <a:endParaRPr lang="fr-FR" b="1" dirty="0"/>
          </a:p>
        </p:txBody>
      </p:sp>
      <p:sp>
        <p:nvSpPr>
          <p:cNvPr id="12" name="Flèche vers le haut 11"/>
          <p:cNvSpPr/>
          <p:nvPr/>
        </p:nvSpPr>
        <p:spPr>
          <a:xfrm>
            <a:off x="5522338" y="4947249"/>
            <a:ext cx="396815" cy="351527"/>
          </a:xfrm>
          <a:prstGeom prst="upArrow">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haut 12"/>
          <p:cNvSpPr/>
          <p:nvPr/>
        </p:nvSpPr>
        <p:spPr>
          <a:xfrm>
            <a:off x="9049109" y="4947249"/>
            <a:ext cx="396815" cy="351527"/>
          </a:xfrm>
          <a:prstGeom prst="upArrow">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Alternative 13"/>
          <p:cNvSpPr/>
          <p:nvPr/>
        </p:nvSpPr>
        <p:spPr>
          <a:xfrm>
            <a:off x="7812655" y="4208253"/>
            <a:ext cx="1322355" cy="577970"/>
          </a:xfrm>
          <a:prstGeom prst="flowChartAlternateProcess">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Licence (L</a:t>
            </a:r>
            <a:r>
              <a:rPr lang="fr-FR" b="1" dirty="0" smtClean="0">
                <a:latin typeface="Arial" panose="020B0604020202020204" pitchFamily="34" charset="0"/>
                <a:cs typeface="Arial" panose="020B0604020202020204" pitchFamily="34" charset="0"/>
              </a:rPr>
              <a:t>1</a:t>
            </a:r>
            <a:r>
              <a:rPr lang="fr-FR" b="1" dirty="0" smtClean="0"/>
              <a:t>-L</a:t>
            </a:r>
            <a:r>
              <a:rPr lang="fr-FR" b="1" dirty="0" smtClean="0">
                <a:latin typeface="Arial" panose="020B0604020202020204" pitchFamily="34" charset="0"/>
                <a:cs typeface="Arial" panose="020B0604020202020204" pitchFamily="34" charset="0"/>
              </a:rPr>
              <a:t>2</a:t>
            </a:r>
            <a:r>
              <a:rPr lang="fr-FR" b="1" dirty="0" smtClean="0"/>
              <a:t>)</a:t>
            </a:r>
          </a:p>
        </p:txBody>
      </p:sp>
      <p:sp>
        <p:nvSpPr>
          <p:cNvPr id="15" name="Organigramme : Alternative 14"/>
          <p:cNvSpPr/>
          <p:nvPr/>
        </p:nvSpPr>
        <p:spPr>
          <a:xfrm>
            <a:off x="4379337" y="3697856"/>
            <a:ext cx="2682815" cy="1134375"/>
          </a:xfrm>
          <a:prstGeom prst="flowChartAlternateProcess">
            <a:avLst/>
          </a:prstGeom>
          <a:solidFill>
            <a:srgbClr val="F7910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BUT</a:t>
            </a:r>
          </a:p>
          <a:p>
            <a:pPr algn="ctr"/>
            <a:r>
              <a:rPr lang="fr-FR" b="1" smtClean="0"/>
              <a:t>3 (ans)</a:t>
            </a:r>
            <a:endParaRPr lang="fr-FR" b="1" dirty="0"/>
          </a:p>
        </p:txBody>
      </p:sp>
      <p:cxnSp>
        <p:nvCxnSpPr>
          <p:cNvPr id="17" name="Connecteur droit avec flèche 16"/>
          <p:cNvCxnSpPr/>
          <p:nvPr/>
        </p:nvCxnSpPr>
        <p:spPr>
          <a:xfrm flipV="1">
            <a:off x="3683479" y="4947250"/>
            <a:ext cx="695857" cy="7030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7146524" y="4898213"/>
            <a:ext cx="568171" cy="4727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7079908" y="4898214"/>
            <a:ext cx="732746" cy="4727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Organigramme : Alternative 24"/>
          <p:cNvSpPr/>
          <p:nvPr/>
        </p:nvSpPr>
        <p:spPr>
          <a:xfrm>
            <a:off x="7788206" y="2874754"/>
            <a:ext cx="1236454" cy="577970"/>
          </a:xfrm>
          <a:prstGeom prst="flowChartAlternateProcess">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a:t>
            </a:r>
            <a:r>
              <a:rPr lang="fr-FR" b="1" dirty="0" smtClean="0">
                <a:latin typeface="Arial" panose="020B0604020202020204" pitchFamily="34" charset="0"/>
                <a:cs typeface="Arial" panose="020B0604020202020204" pitchFamily="34" charset="0"/>
              </a:rPr>
              <a:t>3</a:t>
            </a:r>
            <a:endParaRPr lang="fr-FR" b="1" dirty="0">
              <a:latin typeface="Arial" panose="020B0604020202020204" pitchFamily="34" charset="0"/>
              <a:cs typeface="Arial" panose="020B0604020202020204" pitchFamily="34" charset="0"/>
            </a:endParaRPr>
          </a:p>
        </p:txBody>
      </p:sp>
      <p:sp>
        <p:nvSpPr>
          <p:cNvPr id="26" name="Organigramme : Alternative 25"/>
          <p:cNvSpPr/>
          <p:nvPr/>
        </p:nvSpPr>
        <p:spPr>
          <a:xfrm>
            <a:off x="9352468" y="2084000"/>
            <a:ext cx="1236454" cy="1368724"/>
          </a:xfrm>
          <a:prstGeom prst="flowChartAlternateProcess">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Ecoles</a:t>
            </a:r>
            <a:endParaRPr lang="fr-FR" b="1" dirty="0"/>
          </a:p>
        </p:txBody>
      </p:sp>
      <p:sp>
        <p:nvSpPr>
          <p:cNvPr id="27" name="Organigramme : Alternative 26"/>
          <p:cNvSpPr/>
          <p:nvPr/>
        </p:nvSpPr>
        <p:spPr>
          <a:xfrm>
            <a:off x="7812654" y="2159948"/>
            <a:ext cx="1236454" cy="577970"/>
          </a:xfrm>
          <a:prstGeom prst="flowChartAlternateProcess">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Master</a:t>
            </a:r>
            <a:endParaRPr lang="fr-FR" b="1" dirty="0"/>
          </a:p>
        </p:txBody>
      </p:sp>
      <p:sp>
        <p:nvSpPr>
          <p:cNvPr id="28" name="Flèche vers le haut 27"/>
          <p:cNvSpPr/>
          <p:nvPr/>
        </p:nvSpPr>
        <p:spPr>
          <a:xfrm>
            <a:off x="9652342" y="3634619"/>
            <a:ext cx="396815" cy="441447"/>
          </a:xfrm>
          <a:prstGeom prst="upArrow">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avec flèche 28"/>
          <p:cNvCxnSpPr/>
          <p:nvPr/>
        </p:nvCxnSpPr>
        <p:spPr>
          <a:xfrm flipV="1">
            <a:off x="7146524" y="3170208"/>
            <a:ext cx="2087770" cy="5276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9049108" y="2728369"/>
            <a:ext cx="207034" cy="1463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Ellipse 40"/>
          <p:cNvSpPr/>
          <p:nvPr/>
        </p:nvSpPr>
        <p:spPr>
          <a:xfrm>
            <a:off x="4780464" y="2703236"/>
            <a:ext cx="1880558" cy="6757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passerelles</a:t>
            </a:r>
            <a:endParaRPr lang="fr-FR" dirty="0"/>
          </a:p>
        </p:txBody>
      </p:sp>
      <p:cxnSp>
        <p:nvCxnSpPr>
          <p:cNvPr id="47" name="Connecteur droit avec flèche 46"/>
          <p:cNvCxnSpPr/>
          <p:nvPr/>
        </p:nvCxnSpPr>
        <p:spPr>
          <a:xfrm flipV="1">
            <a:off x="3722295" y="3382992"/>
            <a:ext cx="944596" cy="7303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6764784" y="2965143"/>
            <a:ext cx="2491358" cy="759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flipV="1">
            <a:off x="3683479" y="3233469"/>
            <a:ext cx="695858" cy="9072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flipV="1">
            <a:off x="3722295" y="4898213"/>
            <a:ext cx="726054" cy="7030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Organigramme : Alternative 31"/>
          <p:cNvSpPr/>
          <p:nvPr/>
        </p:nvSpPr>
        <p:spPr>
          <a:xfrm>
            <a:off x="9352468" y="4217131"/>
            <a:ext cx="1322355" cy="577970"/>
          </a:xfrm>
          <a:prstGeom prst="flowChartAlternateProcess">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 CPGE</a:t>
            </a:r>
            <a:endParaRPr lang="fr-FR" b="1" dirty="0"/>
          </a:p>
        </p:txBody>
      </p:sp>
      <p:sp>
        <p:nvSpPr>
          <p:cNvPr id="34" name="Flèche vers le haut 33"/>
          <p:cNvSpPr/>
          <p:nvPr/>
        </p:nvSpPr>
        <p:spPr>
          <a:xfrm>
            <a:off x="8275424" y="3634620"/>
            <a:ext cx="396815" cy="441447"/>
          </a:xfrm>
          <a:prstGeom prst="upArrow">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Alternative 34"/>
          <p:cNvSpPr/>
          <p:nvPr/>
        </p:nvSpPr>
        <p:spPr>
          <a:xfrm>
            <a:off x="7812655" y="1474672"/>
            <a:ext cx="1236454" cy="577970"/>
          </a:xfrm>
          <a:prstGeom prst="flowChartAlternateProcess">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Doctorat</a:t>
            </a:r>
            <a:endParaRPr lang="fr-FR" b="1" dirty="0"/>
          </a:p>
        </p:txBody>
      </p:sp>
      <p:sp>
        <p:nvSpPr>
          <p:cNvPr id="43" name="Organigramme : Alternative 42"/>
          <p:cNvSpPr/>
          <p:nvPr/>
        </p:nvSpPr>
        <p:spPr>
          <a:xfrm>
            <a:off x="4379337" y="6198025"/>
            <a:ext cx="6196366" cy="433594"/>
          </a:xfrm>
          <a:prstGeom prst="flowChartAlternateProcess">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2</a:t>
            </a:r>
            <a:r>
              <a:rPr lang="fr-FR" b="1" baseline="30000" dirty="0" smtClean="0"/>
              <a:t>nde</a:t>
            </a:r>
            <a:r>
              <a:rPr lang="fr-FR" b="1" dirty="0" smtClean="0"/>
              <a:t> Générale et Technologique</a:t>
            </a:r>
            <a:endParaRPr lang="fr-FR" b="1" dirty="0"/>
          </a:p>
        </p:txBody>
      </p:sp>
    </p:spTree>
    <p:extLst>
      <p:ext uri="{BB962C8B-B14F-4D97-AF65-F5344CB8AC3E}">
        <p14:creationId xmlns:p14="http://schemas.microsoft.com/office/powerpoint/2010/main" val="3283548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39185" y="354013"/>
            <a:ext cx="11618383" cy="9144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0" i="0" u="none" strike="noStrike" kern="1200" cap="none" spc="0" normalizeH="0" baseline="0" noProof="0" dirty="0" smtClean="0">
                <a:ln>
                  <a:noFill/>
                </a:ln>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effectLst/>
                <a:uLnTx/>
                <a:uFillTx/>
                <a:latin typeface="+mj-lt"/>
                <a:ea typeface="+mj-ea"/>
                <a:cs typeface="+mj-cs"/>
              </a:rPr>
              <a:t>La section d’enseignement Professionnel</a:t>
            </a:r>
            <a:endParaRPr kumimoji="0" lang="fr-FR" sz="4400" b="0" i="0" u="none" strike="noStrike" kern="1200" cap="none" spc="0" normalizeH="0" baseline="0" noProof="0" dirty="0">
              <a:ln>
                <a:noFill/>
              </a:ln>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effectLst/>
              <a:uLnTx/>
              <a:uFillTx/>
              <a:latin typeface="+mj-lt"/>
              <a:ea typeface="+mj-ea"/>
              <a:cs typeface="+mj-cs"/>
            </a:endParaRPr>
          </a:p>
        </p:txBody>
      </p:sp>
      <p:sp>
        <p:nvSpPr>
          <p:cNvPr id="3" name="Organigramme : Alternative 2"/>
          <p:cNvSpPr/>
          <p:nvPr/>
        </p:nvSpPr>
        <p:spPr>
          <a:xfrm>
            <a:off x="7418717" y="5555410"/>
            <a:ext cx="1526875" cy="684268"/>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2</a:t>
            </a:r>
            <a:r>
              <a:rPr lang="fr-FR" b="1" baseline="30000" dirty="0" smtClean="0"/>
              <a:t>nde</a:t>
            </a:r>
            <a:r>
              <a:rPr lang="fr-FR" b="1" dirty="0" smtClean="0"/>
              <a:t> MRC </a:t>
            </a:r>
            <a:r>
              <a:rPr lang="fr-FR" sz="1200" b="1" dirty="0" smtClean="0"/>
              <a:t>(métiers relation client)</a:t>
            </a:r>
            <a:endParaRPr lang="fr-FR" sz="1200" b="1" dirty="0"/>
          </a:p>
        </p:txBody>
      </p:sp>
      <p:sp>
        <p:nvSpPr>
          <p:cNvPr id="4" name="Flèche vers le haut 3"/>
          <p:cNvSpPr/>
          <p:nvPr/>
        </p:nvSpPr>
        <p:spPr>
          <a:xfrm>
            <a:off x="3904884" y="3459191"/>
            <a:ext cx="198407" cy="480204"/>
          </a:xfrm>
          <a:prstGeom prst="upArrow">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rganigramme : Alternative 4"/>
          <p:cNvSpPr/>
          <p:nvPr/>
        </p:nvSpPr>
        <p:spPr>
          <a:xfrm>
            <a:off x="5333641" y="5546781"/>
            <a:ext cx="1524359" cy="692896"/>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2</a:t>
            </a:r>
            <a:r>
              <a:rPr lang="fr-FR" b="1" baseline="30000" dirty="0" smtClean="0"/>
              <a:t>nde</a:t>
            </a:r>
            <a:r>
              <a:rPr lang="fr-FR" b="1" dirty="0" smtClean="0"/>
              <a:t>  REMI</a:t>
            </a:r>
          </a:p>
          <a:p>
            <a:pPr algn="ctr"/>
            <a:r>
              <a:rPr lang="fr-FR" sz="1500" b="1" dirty="0" smtClean="0"/>
              <a:t>(outilleur)</a:t>
            </a:r>
            <a:endParaRPr lang="fr-FR" sz="1500" b="1" dirty="0"/>
          </a:p>
        </p:txBody>
      </p:sp>
      <p:sp>
        <p:nvSpPr>
          <p:cNvPr id="6" name="Organigramme : Alternative 5"/>
          <p:cNvSpPr/>
          <p:nvPr/>
        </p:nvSpPr>
        <p:spPr>
          <a:xfrm>
            <a:off x="3131381" y="5555412"/>
            <a:ext cx="1595894" cy="684266"/>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2</a:t>
            </a:r>
            <a:r>
              <a:rPr lang="fr-FR" b="1" baseline="30000" dirty="0" smtClean="0"/>
              <a:t>nde</a:t>
            </a:r>
            <a:r>
              <a:rPr lang="fr-FR" b="1" dirty="0" smtClean="0"/>
              <a:t> MPC </a:t>
            </a:r>
          </a:p>
          <a:p>
            <a:pPr algn="ctr"/>
            <a:r>
              <a:rPr lang="fr-FR" sz="1200" b="1" dirty="0" smtClean="0"/>
              <a:t>( Plastiques et Composites)</a:t>
            </a:r>
            <a:endParaRPr lang="fr-FR" sz="1200" b="1" dirty="0"/>
          </a:p>
        </p:txBody>
      </p:sp>
      <p:sp>
        <p:nvSpPr>
          <p:cNvPr id="7" name="Organigramme : Alternative 6"/>
          <p:cNvSpPr/>
          <p:nvPr/>
        </p:nvSpPr>
        <p:spPr>
          <a:xfrm>
            <a:off x="738994" y="5611480"/>
            <a:ext cx="1595886" cy="628197"/>
          </a:xfrm>
          <a:prstGeom prst="flowChartAlternateProcess">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1</a:t>
            </a:r>
            <a:r>
              <a:rPr lang="fr-FR" b="1" dirty="0" smtClean="0"/>
              <a:t> CAP CPC </a:t>
            </a:r>
          </a:p>
          <a:p>
            <a:pPr algn="ctr"/>
            <a:r>
              <a:rPr lang="fr-FR" sz="1000" b="1" dirty="0" smtClean="0"/>
              <a:t>( Composites,  Plastiques chaudronnés)</a:t>
            </a:r>
            <a:endParaRPr lang="fr-FR" sz="1000" b="1" dirty="0"/>
          </a:p>
        </p:txBody>
      </p:sp>
      <p:sp>
        <p:nvSpPr>
          <p:cNvPr id="8" name="Organigramme : Alternative 7"/>
          <p:cNvSpPr/>
          <p:nvPr/>
        </p:nvSpPr>
        <p:spPr>
          <a:xfrm>
            <a:off x="3131381" y="4848043"/>
            <a:ext cx="1595894" cy="564937"/>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1</a:t>
            </a:r>
            <a:r>
              <a:rPr lang="fr-FR" b="1" baseline="30000" dirty="0" smtClean="0"/>
              <a:t>ère</a:t>
            </a:r>
            <a:r>
              <a:rPr lang="fr-FR" b="1" dirty="0" smtClean="0"/>
              <a:t> MPC </a:t>
            </a:r>
          </a:p>
        </p:txBody>
      </p:sp>
      <p:sp>
        <p:nvSpPr>
          <p:cNvPr id="9" name="Organigramme : Alternative 8"/>
          <p:cNvSpPr/>
          <p:nvPr/>
        </p:nvSpPr>
        <p:spPr>
          <a:xfrm>
            <a:off x="5333641" y="4848043"/>
            <a:ext cx="1524359" cy="562062"/>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1</a:t>
            </a:r>
            <a:r>
              <a:rPr lang="fr-FR" b="1" baseline="30000" dirty="0" smtClean="0"/>
              <a:t>ère</a:t>
            </a:r>
            <a:r>
              <a:rPr lang="fr-FR" b="1" dirty="0" smtClean="0"/>
              <a:t> RMO </a:t>
            </a:r>
          </a:p>
        </p:txBody>
      </p:sp>
      <p:sp>
        <p:nvSpPr>
          <p:cNvPr id="10" name="Organigramme : Alternative 9"/>
          <p:cNvSpPr/>
          <p:nvPr/>
        </p:nvSpPr>
        <p:spPr>
          <a:xfrm>
            <a:off x="7435968" y="4059830"/>
            <a:ext cx="1509624" cy="608402"/>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latin typeface="Arial" panose="020B0604020202020204" pitchFamily="34" charset="0"/>
                <a:cs typeface="Arial" panose="020B0604020202020204" pitchFamily="34" charset="0"/>
              </a:rPr>
              <a:t>T</a:t>
            </a:r>
            <a:r>
              <a:rPr lang="fr-FR" sz="1200" b="1" dirty="0" err="1">
                <a:latin typeface="Arial" panose="020B0604020202020204" pitchFamily="34" charset="0"/>
                <a:cs typeface="Arial" panose="020B0604020202020204" pitchFamily="34" charset="0"/>
              </a:rPr>
              <a:t>erm</a:t>
            </a:r>
            <a:r>
              <a:rPr lang="fr-FR" b="1" dirty="0">
                <a:latin typeface="Arial" panose="020B0604020202020204" pitchFamily="34" charset="0"/>
                <a:cs typeface="Arial" panose="020B0604020202020204" pitchFamily="34" charset="0"/>
              </a:rPr>
              <a:t>.</a:t>
            </a:r>
            <a:r>
              <a:rPr lang="fr-FR" sz="1200" b="1" dirty="0" smtClean="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MCV</a:t>
            </a:r>
            <a:r>
              <a:rPr lang="fr-FR" b="1" dirty="0" smtClean="0"/>
              <a:t> </a:t>
            </a:r>
          </a:p>
        </p:txBody>
      </p:sp>
      <p:sp>
        <p:nvSpPr>
          <p:cNvPr id="11" name="Organigramme : Alternative 10"/>
          <p:cNvSpPr/>
          <p:nvPr/>
        </p:nvSpPr>
        <p:spPr>
          <a:xfrm>
            <a:off x="7427342" y="4848043"/>
            <a:ext cx="1526876" cy="562061"/>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1</a:t>
            </a:r>
            <a:r>
              <a:rPr lang="fr-FR" b="1" baseline="30000" dirty="0" smtClean="0"/>
              <a:t>ère</a:t>
            </a:r>
            <a:r>
              <a:rPr lang="fr-FR" b="1" dirty="0" smtClean="0"/>
              <a:t> MCV </a:t>
            </a:r>
          </a:p>
        </p:txBody>
      </p:sp>
      <p:sp>
        <p:nvSpPr>
          <p:cNvPr id="12" name="Organigramme : Alternative 11"/>
          <p:cNvSpPr/>
          <p:nvPr/>
        </p:nvSpPr>
        <p:spPr>
          <a:xfrm>
            <a:off x="738994" y="4848043"/>
            <a:ext cx="1595886" cy="564937"/>
          </a:xfrm>
          <a:prstGeom prst="flowChartAlternateProcess">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2</a:t>
            </a:r>
            <a:r>
              <a:rPr lang="fr-FR" b="1" dirty="0" smtClean="0"/>
              <a:t> CAP CPC </a:t>
            </a:r>
          </a:p>
        </p:txBody>
      </p:sp>
      <p:cxnSp>
        <p:nvCxnSpPr>
          <p:cNvPr id="15" name="Connecteur droit avec flèche 14"/>
          <p:cNvCxnSpPr/>
          <p:nvPr/>
        </p:nvCxnSpPr>
        <p:spPr>
          <a:xfrm>
            <a:off x="2467155" y="5152078"/>
            <a:ext cx="50895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rganigramme : Alternative 15"/>
          <p:cNvSpPr/>
          <p:nvPr/>
        </p:nvSpPr>
        <p:spPr>
          <a:xfrm>
            <a:off x="3131381" y="4059829"/>
            <a:ext cx="1595894" cy="608403"/>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latin typeface="Arial" panose="020B0604020202020204" pitchFamily="34" charset="0"/>
                <a:cs typeface="Arial" panose="020B0604020202020204" pitchFamily="34" charset="0"/>
              </a:rPr>
              <a:t>T</a:t>
            </a:r>
            <a:r>
              <a:rPr lang="fr-FR" sz="1200" b="1" dirty="0" err="1" smtClean="0">
                <a:latin typeface="Arial" panose="020B0604020202020204" pitchFamily="34" charset="0"/>
                <a:cs typeface="Arial" panose="020B0604020202020204" pitchFamily="34" charset="0"/>
              </a:rPr>
              <a:t>erm</a:t>
            </a:r>
            <a:r>
              <a:rPr lang="fr-FR" b="1" dirty="0" smtClean="0">
                <a:latin typeface="Arial" panose="020B0604020202020204" pitchFamily="34" charset="0"/>
                <a:cs typeface="Arial" panose="020B0604020202020204" pitchFamily="34" charset="0"/>
              </a:rPr>
              <a:t>.</a:t>
            </a:r>
            <a:r>
              <a:rPr lang="fr-FR" b="1" dirty="0" smtClean="0"/>
              <a:t> MPC </a:t>
            </a:r>
          </a:p>
        </p:txBody>
      </p:sp>
      <p:sp>
        <p:nvSpPr>
          <p:cNvPr id="17" name="Organigramme : Alternative 16"/>
          <p:cNvSpPr/>
          <p:nvPr/>
        </p:nvSpPr>
        <p:spPr>
          <a:xfrm>
            <a:off x="5333641" y="4059829"/>
            <a:ext cx="1512682" cy="608403"/>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latin typeface="Arial" panose="020B0604020202020204" pitchFamily="34" charset="0"/>
                <a:cs typeface="Arial" panose="020B0604020202020204" pitchFamily="34" charset="0"/>
              </a:rPr>
              <a:t>T</a:t>
            </a:r>
            <a:r>
              <a:rPr lang="fr-FR" sz="1200" b="1" dirty="0" err="1" smtClean="0">
                <a:latin typeface="Arial" panose="020B0604020202020204" pitchFamily="34" charset="0"/>
                <a:cs typeface="Arial" panose="020B0604020202020204" pitchFamily="34" charset="0"/>
              </a:rPr>
              <a:t>erm</a:t>
            </a:r>
            <a:r>
              <a:rPr lang="fr-FR" b="1" dirty="0" smtClean="0">
                <a:latin typeface="Arial" panose="020B0604020202020204" pitchFamily="34" charset="0"/>
                <a:cs typeface="Arial" panose="020B0604020202020204" pitchFamily="34" charset="0"/>
              </a:rPr>
              <a:t>.</a:t>
            </a:r>
            <a:r>
              <a:rPr lang="fr-FR" b="1" dirty="0" smtClean="0"/>
              <a:t> OUT </a:t>
            </a:r>
          </a:p>
        </p:txBody>
      </p:sp>
      <p:sp>
        <p:nvSpPr>
          <p:cNvPr id="18" name="Organigramme : Alternative 17"/>
          <p:cNvSpPr/>
          <p:nvPr/>
        </p:nvSpPr>
        <p:spPr>
          <a:xfrm>
            <a:off x="9960633" y="4871047"/>
            <a:ext cx="1526876" cy="562061"/>
          </a:xfrm>
          <a:prstGeom prst="flowChartAlternateProcess">
            <a:avLst/>
          </a:prstGeom>
          <a:solidFill>
            <a:schemeClr val="tx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1</a:t>
            </a:r>
            <a:r>
              <a:rPr lang="fr-FR" b="1" baseline="30000" dirty="0" smtClean="0"/>
              <a:t>ère</a:t>
            </a:r>
            <a:r>
              <a:rPr lang="fr-FR" b="1" dirty="0" smtClean="0"/>
              <a:t> ARCU</a:t>
            </a:r>
          </a:p>
          <a:p>
            <a:pPr algn="ctr"/>
            <a:r>
              <a:rPr lang="fr-FR" b="1" dirty="0" smtClean="0"/>
              <a:t>(hors lycée)</a:t>
            </a:r>
          </a:p>
        </p:txBody>
      </p:sp>
      <p:cxnSp>
        <p:nvCxnSpPr>
          <p:cNvPr id="19" name="Connecteur droit avec flèche 18"/>
          <p:cNvCxnSpPr/>
          <p:nvPr/>
        </p:nvCxnSpPr>
        <p:spPr>
          <a:xfrm>
            <a:off x="9257580" y="5152078"/>
            <a:ext cx="50895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rganigramme : Alternative 19"/>
          <p:cNvSpPr/>
          <p:nvPr/>
        </p:nvSpPr>
        <p:spPr>
          <a:xfrm>
            <a:off x="3210458" y="2736772"/>
            <a:ext cx="1595894" cy="608403"/>
          </a:xfrm>
          <a:prstGeom prst="flowChartAlternateProcess">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BTS EPC</a:t>
            </a:r>
            <a:endParaRPr lang="fr-FR" b="1" dirty="0" smtClean="0"/>
          </a:p>
        </p:txBody>
      </p:sp>
      <p:sp>
        <p:nvSpPr>
          <p:cNvPr id="21" name="Organigramme : Alternative 20"/>
          <p:cNvSpPr/>
          <p:nvPr/>
        </p:nvSpPr>
        <p:spPr>
          <a:xfrm>
            <a:off x="5297873" y="2736774"/>
            <a:ext cx="1595894" cy="608403"/>
          </a:xfrm>
          <a:prstGeom prst="flowChartAlternateProcess">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BTS CPRP</a:t>
            </a:r>
            <a:endParaRPr lang="fr-FR" b="1" dirty="0" smtClean="0"/>
          </a:p>
        </p:txBody>
      </p:sp>
      <p:sp>
        <p:nvSpPr>
          <p:cNvPr id="22" name="Organigramme : Alternative 21"/>
          <p:cNvSpPr/>
          <p:nvPr/>
        </p:nvSpPr>
        <p:spPr>
          <a:xfrm>
            <a:off x="7392833" y="2736773"/>
            <a:ext cx="1595894" cy="608403"/>
          </a:xfrm>
          <a:prstGeom prst="flowChartAlternateProcess">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latin typeface="Arial" panose="020B0604020202020204" pitchFamily="34" charset="0"/>
                <a:cs typeface="Arial" panose="020B0604020202020204" pitchFamily="34" charset="0"/>
              </a:rPr>
              <a:t>BTS CCST</a:t>
            </a:r>
            <a:endParaRPr lang="fr-FR" b="1" dirty="0" smtClean="0"/>
          </a:p>
        </p:txBody>
      </p:sp>
      <p:sp>
        <p:nvSpPr>
          <p:cNvPr id="23" name="Flèche vers le haut 22"/>
          <p:cNvSpPr/>
          <p:nvPr/>
        </p:nvSpPr>
        <p:spPr>
          <a:xfrm>
            <a:off x="5996616" y="3459191"/>
            <a:ext cx="198407" cy="480203"/>
          </a:xfrm>
          <a:prstGeom prst="upArrow">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vers le haut 23"/>
          <p:cNvSpPr/>
          <p:nvPr/>
        </p:nvSpPr>
        <p:spPr>
          <a:xfrm>
            <a:off x="8112783" y="3459191"/>
            <a:ext cx="198407" cy="480204"/>
          </a:xfrm>
          <a:prstGeom prst="upArrow">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rganigramme : Alternative 24"/>
          <p:cNvSpPr/>
          <p:nvPr/>
        </p:nvSpPr>
        <p:spPr>
          <a:xfrm>
            <a:off x="1125740" y="2736771"/>
            <a:ext cx="1595894" cy="608403"/>
          </a:xfrm>
          <a:prstGeom prst="flowChartAlternateProcess">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BTS CRSA</a:t>
            </a:r>
            <a:endParaRPr lang="fr-FR" b="1" dirty="0" smtClean="0"/>
          </a:p>
        </p:txBody>
      </p:sp>
      <p:sp>
        <p:nvSpPr>
          <p:cNvPr id="26" name="Organigramme : Alternative 25"/>
          <p:cNvSpPr/>
          <p:nvPr/>
        </p:nvSpPr>
        <p:spPr>
          <a:xfrm>
            <a:off x="4254975" y="1244036"/>
            <a:ext cx="1595894" cy="608403"/>
          </a:xfrm>
          <a:prstGeom prst="flowChartAlternateProcess">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panose="020B0604020202020204" pitchFamily="34" charset="0"/>
                <a:cs typeface="Arial" panose="020B0604020202020204" pitchFamily="34" charset="0"/>
              </a:rPr>
              <a:t>Licence Pro</a:t>
            </a:r>
            <a:endParaRPr lang="fr-FR" b="1" dirty="0" smtClean="0"/>
          </a:p>
        </p:txBody>
      </p:sp>
      <p:sp>
        <p:nvSpPr>
          <p:cNvPr id="13" name="Accolade fermante 12"/>
          <p:cNvSpPr/>
          <p:nvPr/>
        </p:nvSpPr>
        <p:spPr>
          <a:xfrm rot="16200000">
            <a:off x="4883028" y="-753230"/>
            <a:ext cx="339789" cy="6258470"/>
          </a:xfrm>
          <a:prstGeom prst="rightBrace">
            <a:avLst>
              <a:gd name="adj1" fmla="val 0"/>
              <a:gd name="adj2" fmla="val 50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501172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39185" y="319837"/>
            <a:ext cx="11618383" cy="9144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5400" b="0" i="0" u="none" strike="noStrike" kern="1200" cap="none" spc="0" normalizeH="0" baseline="0" noProof="0" dirty="0" smtClean="0">
                <a:ln>
                  <a:noFill/>
                </a:ln>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effectLst/>
                <a:uLnTx/>
                <a:uFillTx/>
                <a:latin typeface="+mj-lt"/>
                <a:ea typeface="+mj-ea"/>
                <a:cs typeface="+mj-cs"/>
              </a:rPr>
              <a:t>La seconde Professionnelle</a:t>
            </a:r>
            <a:endParaRPr kumimoji="0" lang="fr-FR" sz="5400" b="0" i="0" u="none" strike="noStrike" kern="1200" cap="none" spc="0" normalizeH="0" baseline="0" noProof="0" dirty="0">
              <a:ln>
                <a:noFill/>
              </a:ln>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effectLst/>
              <a:uLnTx/>
              <a:uFillTx/>
              <a:latin typeface="+mj-lt"/>
              <a:ea typeface="+mj-ea"/>
              <a:cs typeface="+mj-cs"/>
            </a:endParaRPr>
          </a:p>
        </p:txBody>
      </p:sp>
      <p:sp>
        <p:nvSpPr>
          <p:cNvPr id="8" name="Organigramme : Alternative 7"/>
          <p:cNvSpPr/>
          <p:nvPr/>
        </p:nvSpPr>
        <p:spPr>
          <a:xfrm>
            <a:off x="742659" y="1376603"/>
            <a:ext cx="4916269" cy="3388861"/>
          </a:xfrm>
          <a:prstGeom prst="flowChartAlternateProcess">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EE7444"/>
              </a:buClr>
              <a:buSzPct val="100000"/>
            </a:pPr>
            <a:r>
              <a:rPr lang="fr-FR" altLang="fr-FR" b="1" dirty="0">
                <a:solidFill>
                  <a:schemeClr val="tx1"/>
                </a:solidFill>
                <a:latin typeface="Arial" pitchFamily="34" charset="0"/>
                <a:ea typeface="Roboto" pitchFamily="2" charset="0"/>
              </a:rPr>
              <a:t>Enseignements généraux</a:t>
            </a:r>
          </a:p>
          <a:p>
            <a:pPr algn="ctr">
              <a:spcBef>
                <a:spcPct val="20000"/>
              </a:spcBef>
              <a:buClr>
                <a:srgbClr val="EE7444"/>
              </a:buClr>
              <a:buSzPct val="100000"/>
            </a:pPr>
            <a:endParaRPr lang="fr-FR" altLang="fr-FR" sz="800" b="1" dirty="0">
              <a:solidFill>
                <a:schemeClr val="tx1"/>
              </a:solidFill>
              <a:latin typeface="Arial" pitchFamily="34" charset="0"/>
              <a:ea typeface="Roboto" pitchFamily="2" charset="0"/>
            </a:endParaRP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Français, Histoire–géo, EMC 		3h30</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Langue vivante A 				2h</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Mathématiques				1h30</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Physique–chimie ou LVB			1h30</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Education physique et sportive	2h30</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Arts appliqués					1h</a:t>
            </a:r>
          </a:p>
        </p:txBody>
      </p:sp>
      <p:sp>
        <p:nvSpPr>
          <p:cNvPr id="10" name="Organigramme : Alternative 9"/>
          <p:cNvSpPr/>
          <p:nvPr/>
        </p:nvSpPr>
        <p:spPr>
          <a:xfrm>
            <a:off x="6007336" y="1376604"/>
            <a:ext cx="4652038" cy="2125722"/>
          </a:xfrm>
          <a:prstGeom prst="flowChartAlternateProcess">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EE7444"/>
              </a:buClr>
              <a:buSzPct val="100000"/>
            </a:pPr>
            <a:r>
              <a:rPr lang="fr-FR" altLang="fr-FR" b="1" dirty="0">
                <a:solidFill>
                  <a:schemeClr val="tx1"/>
                </a:solidFill>
                <a:latin typeface="Arial" pitchFamily="34" charset="0"/>
                <a:ea typeface="Roboto" pitchFamily="2" charset="0"/>
              </a:rPr>
              <a:t>Enseignements </a:t>
            </a:r>
            <a:r>
              <a:rPr lang="fr-FR" altLang="fr-FR" b="1" dirty="0" smtClean="0">
                <a:solidFill>
                  <a:schemeClr val="tx1"/>
                </a:solidFill>
                <a:latin typeface="Arial" pitchFamily="34" charset="0"/>
                <a:ea typeface="Roboto" pitchFamily="2" charset="0"/>
              </a:rPr>
              <a:t>professionnels</a:t>
            </a:r>
          </a:p>
          <a:p>
            <a:pPr algn="ctr">
              <a:spcBef>
                <a:spcPct val="20000"/>
              </a:spcBef>
              <a:buClr>
                <a:srgbClr val="EE7444"/>
              </a:buClr>
              <a:buSzPct val="100000"/>
            </a:pPr>
            <a:endParaRPr lang="fr-FR" altLang="fr-FR" sz="800" b="1" dirty="0">
              <a:solidFill>
                <a:schemeClr val="tx1"/>
              </a:solidFill>
              <a:latin typeface="Arial" pitchFamily="34" charset="0"/>
              <a:ea typeface="Roboto" pitchFamily="2" charset="0"/>
            </a:endParaRP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Enseignement professionnels		11h</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Co-intervention Français		      	 1h</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Co-intervention Maths			 1h</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Prévention santé environnement      1h</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Economie-Gestion ou Droit  		 1h</a:t>
            </a:r>
          </a:p>
        </p:txBody>
      </p:sp>
      <p:sp>
        <p:nvSpPr>
          <p:cNvPr id="11" name="Organigramme : Alternative 10"/>
          <p:cNvSpPr/>
          <p:nvPr/>
        </p:nvSpPr>
        <p:spPr>
          <a:xfrm>
            <a:off x="6007333" y="3741823"/>
            <a:ext cx="4652041" cy="1023641"/>
          </a:xfrm>
          <a:prstGeom prst="flowChartAlternateProcess">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ct val="20000"/>
              </a:spcBef>
              <a:buClr>
                <a:srgbClr val="EE7444"/>
              </a:buClr>
              <a:buSzPct val="100000"/>
              <a:buFont typeface="Wingdings" panose="05000000000000000000" pitchFamily="2" charset="2"/>
              <a:buChar char="§"/>
            </a:pPr>
            <a:r>
              <a:rPr lang="fr-FR" altLang="fr-FR" dirty="0">
                <a:solidFill>
                  <a:schemeClr val="tx1"/>
                </a:solidFill>
                <a:latin typeface="Arial" pitchFamily="34" charset="0"/>
                <a:ea typeface="Roboto" pitchFamily="2" charset="0"/>
              </a:rPr>
              <a:t>Consolidation, accompagnement     </a:t>
            </a:r>
            <a:r>
              <a:rPr lang="fr-FR" altLang="fr-FR" dirty="0" smtClean="0">
                <a:solidFill>
                  <a:schemeClr val="tx1"/>
                </a:solidFill>
                <a:latin typeface="Arial" pitchFamily="34" charset="0"/>
                <a:ea typeface="Roboto" pitchFamily="2" charset="0"/>
              </a:rPr>
              <a:t>3h</a:t>
            </a:r>
            <a:endParaRPr lang="fr-FR" altLang="fr-FR" dirty="0">
              <a:solidFill>
                <a:schemeClr val="tx1"/>
              </a:solidFill>
              <a:latin typeface="Arial" pitchFamily="34" charset="0"/>
              <a:ea typeface="Roboto" pitchFamily="2" charset="0"/>
            </a:endParaRPr>
          </a:p>
          <a:p>
            <a:pPr>
              <a:spcBef>
                <a:spcPct val="20000"/>
              </a:spcBef>
              <a:buClr>
                <a:srgbClr val="EE7444"/>
              </a:buClr>
              <a:buSzPct val="100000"/>
            </a:pPr>
            <a:r>
              <a:rPr lang="fr-FR" altLang="fr-FR" dirty="0">
                <a:solidFill>
                  <a:schemeClr val="tx1"/>
                </a:solidFill>
                <a:latin typeface="Arial" pitchFamily="34" charset="0"/>
                <a:ea typeface="Roboto" pitchFamily="2" charset="0"/>
              </a:rPr>
              <a:t>     personnalisé </a:t>
            </a:r>
          </a:p>
          <a:p>
            <a:pPr>
              <a:spcBef>
                <a:spcPct val="20000"/>
              </a:spcBef>
              <a:buClr>
                <a:srgbClr val="EE7444"/>
              </a:buClr>
              <a:buSzPct val="100000"/>
            </a:pPr>
            <a:r>
              <a:rPr lang="fr-FR" altLang="fr-FR" b="1" dirty="0">
                <a:solidFill>
                  <a:schemeClr val="tx1"/>
                </a:solidFill>
                <a:latin typeface="Arial" pitchFamily="34" charset="0"/>
                <a:ea typeface="Roboto" pitchFamily="2" charset="0"/>
              </a:rPr>
              <a:t>					 	TOTAL	30h</a:t>
            </a:r>
            <a:endParaRPr lang="fr-FR" altLang="fr-FR" sz="1600" b="1" dirty="0">
              <a:solidFill>
                <a:schemeClr val="tx1"/>
              </a:solidFill>
              <a:latin typeface="Arial" pitchFamily="34" charset="0"/>
              <a:ea typeface="Roboto" pitchFamily="2" charset="0"/>
            </a:endParaRPr>
          </a:p>
        </p:txBody>
      </p:sp>
      <p:sp>
        <p:nvSpPr>
          <p:cNvPr id="12" name="Organigramme : Alternative 11"/>
          <p:cNvSpPr/>
          <p:nvPr/>
        </p:nvSpPr>
        <p:spPr>
          <a:xfrm>
            <a:off x="2872588" y="5388297"/>
            <a:ext cx="5788332" cy="608403"/>
          </a:xfrm>
          <a:prstGeom prst="flowChartAlternateProcess">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ct val="20000"/>
              </a:spcBef>
              <a:buClr>
                <a:srgbClr val="EE7444"/>
              </a:buClr>
              <a:buSzPct val="100000"/>
              <a:buFont typeface="Wingdings" panose="05000000000000000000" pitchFamily="2" charset="2"/>
              <a:buChar char="§"/>
            </a:pPr>
            <a:r>
              <a:rPr lang="fr-FR" altLang="fr-FR" b="1" dirty="0">
                <a:solidFill>
                  <a:schemeClr val="tx1"/>
                </a:solidFill>
                <a:latin typeface="Arial" pitchFamily="34" charset="0"/>
                <a:ea typeface="Roboto" pitchFamily="2" charset="0"/>
              </a:rPr>
              <a:t>PFMP						6 semaines</a:t>
            </a:r>
          </a:p>
        </p:txBody>
      </p:sp>
    </p:spTree>
    <p:extLst>
      <p:ext uri="{BB962C8B-B14F-4D97-AF65-F5344CB8AC3E}">
        <p14:creationId xmlns:p14="http://schemas.microsoft.com/office/powerpoint/2010/main" val="133233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39185" y="354013"/>
            <a:ext cx="11618383" cy="9144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5400" b="0" i="0" u="none" strike="noStrike" kern="1200" cap="none" spc="0" normalizeH="0" baseline="0" noProof="0" dirty="0" smtClean="0">
                <a:ln>
                  <a:noFill/>
                </a:ln>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effectLst/>
                <a:uLnTx/>
                <a:uFillTx/>
                <a:latin typeface="+mj-lt"/>
                <a:ea typeface="+mj-ea"/>
                <a:cs typeface="+mj-cs"/>
              </a:rPr>
              <a:t>La seconde générale et technologique</a:t>
            </a:r>
            <a:endParaRPr kumimoji="0" lang="fr-FR" sz="5400" b="0" i="0" u="none" strike="noStrike" kern="1200" cap="none" spc="0" normalizeH="0" baseline="0" noProof="0" dirty="0">
              <a:ln>
                <a:noFill/>
              </a:ln>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effectLst/>
              <a:uLnTx/>
              <a:uFillTx/>
              <a:latin typeface="+mj-lt"/>
              <a:ea typeface="+mj-ea"/>
              <a:cs typeface="+mj-cs"/>
            </a:endParaRPr>
          </a:p>
        </p:txBody>
      </p:sp>
      <p:sp>
        <p:nvSpPr>
          <p:cNvPr id="5" name="Organigramme : Alternative 4"/>
          <p:cNvSpPr/>
          <p:nvPr/>
        </p:nvSpPr>
        <p:spPr>
          <a:xfrm>
            <a:off x="239184" y="1557759"/>
            <a:ext cx="5583646" cy="4049411"/>
          </a:xfrm>
          <a:prstGeom prst="flowChartAlternateProcess">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EE7444"/>
              </a:buClr>
              <a:buSzPct val="100000"/>
            </a:pPr>
            <a:r>
              <a:rPr lang="fr-FR" altLang="fr-FR" b="1" dirty="0">
                <a:solidFill>
                  <a:schemeClr val="tx1"/>
                </a:solidFill>
                <a:latin typeface="Arial" pitchFamily="34" charset="0"/>
                <a:ea typeface="Roboto" pitchFamily="2" charset="0"/>
              </a:rPr>
              <a:t>Tronc commun</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Français							4h</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Histoire – géographie				3h	</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Langue vivante A et langue vivante B	5h30</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Sciences économiques et sociales		1h30</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Mathématiques					4h</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Physique – chimie					3h</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Sciences de la vie et de la Terre		1h30</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Education physique et sportive		2h</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Enseignement moral et civique		0h30</a:t>
            </a:r>
          </a:p>
          <a:p>
            <a:pPr marL="463550" lvl="1" indent="-285750">
              <a:spcBef>
                <a:spcPct val="20000"/>
              </a:spcBef>
              <a:buClr>
                <a:srgbClr val="EE7444"/>
              </a:buClr>
              <a:buFont typeface="Wingdings" pitchFamily="2" charset="2"/>
              <a:buChar char="§"/>
            </a:pPr>
            <a:r>
              <a:rPr lang="fr-FR" altLang="fr-FR" sz="1600" dirty="0">
                <a:solidFill>
                  <a:schemeClr val="tx1"/>
                </a:solidFill>
                <a:latin typeface="Arial" pitchFamily="34" charset="0"/>
                <a:ea typeface="Roboto" pitchFamily="2" charset="0"/>
              </a:rPr>
              <a:t>Sciences numériques et technologie	</a:t>
            </a:r>
            <a:r>
              <a:rPr lang="fr-FR" altLang="fr-FR" sz="1600" u="sng" dirty="0">
                <a:solidFill>
                  <a:schemeClr val="tx1"/>
                </a:solidFill>
                <a:latin typeface="Arial" pitchFamily="34" charset="0"/>
                <a:ea typeface="Roboto" pitchFamily="2" charset="0"/>
              </a:rPr>
              <a:t>1h30</a:t>
            </a:r>
          </a:p>
          <a:p>
            <a:pPr algn="ctr">
              <a:spcBef>
                <a:spcPct val="20000"/>
              </a:spcBef>
              <a:buClr>
                <a:srgbClr val="EE7444"/>
              </a:buClr>
              <a:buSzPct val="100000"/>
            </a:pPr>
            <a:r>
              <a:rPr lang="fr-FR" altLang="fr-FR" dirty="0">
                <a:solidFill>
                  <a:schemeClr val="tx1"/>
                </a:solidFill>
                <a:latin typeface="Arial" pitchFamily="34" charset="0"/>
                <a:ea typeface="Roboto" pitchFamily="2" charset="0"/>
              </a:rPr>
              <a:t> 					    Total : </a:t>
            </a:r>
            <a:r>
              <a:rPr lang="fr-FR" altLang="fr-FR" dirty="0" smtClean="0">
                <a:solidFill>
                  <a:schemeClr val="tx1"/>
                </a:solidFill>
                <a:latin typeface="Arial" pitchFamily="34" charset="0"/>
                <a:ea typeface="Roboto" pitchFamily="2" charset="0"/>
              </a:rPr>
              <a:t>     26h30</a:t>
            </a:r>
            <a:endParaRPr lang="fr-FR" altLang="fr-FR" dirty="0">
              <a:solidFill>
                <a:schemeClr val="tx1"/>
              </a:solidFill>
              <a:latin typeface="Arial" pitchFamily="34" charset="0"/>
              <a:ea typeface="Roboto" pitchFamily="2" charset="0"/>
            </a:endParaRPr>
          </a:p>
        </p:txBody>
      </p:sp>
      <p:sp>
        <p:nvSpPr>
          <p:cNvPr id="6" name="Organigramme : Alternative 5"/>
          <p:cNvSpPr/>
          <p:nvPr/>
        </p:nvSpPr>
        <p:spPr>
          <a:xfrm>
            <a:off x="6048376" y="1920068"/>
            <a:ext cx="5444409" cy="3324792"/>
          </a:xfrm>
          <a:prstGeom prst="flowChartAlternateProcess">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EE7444"/>
              </a:buClr>
              <a:buSzPct val="100000"/>
            </a:pPr>
            <a:endParaRPr lang="fr-FR" altLang="fr-FR" sz="800" b="1" dirty="0">
              <a:solidFill>
                <a:schemeClr val="tx1"/>
              </a:solidFill>
              <a:latin typeface="Arial" pitchFamily="34" charset="0"/>
              <a:ea typeface="Roboto" pitchFamily="2" charset="0"/>
            </a:endParaRPr>
          </a:p>
          <a:p>
            <a:pPr algn="ctr">
              <a:spcBef>
                <a:spcPct val="20000"/>
              </a:spcBef>
              <a:buClr>
                <a:srgbClr val="EE7444"/>
              </a:buClr>
              <a:buSzPct val="100000"/>
              <a:defRPr/>
            </a:pPr>
            <a:r>
              <a:rPr lang="fr-FR" b="1" dirty="0">
                <a:solidFill>
                  <a:schemeClr val="tx1"/>
                </a:solidFill>
                <a:latin typeface="Arial" panose="020B0604020202020204" pitchFamily="34" charset="0"/>
                <a:ea typeface="Roboto" panose="02000000000000000000" pitchFamily="2" charset="0"/>
              </a:rPr>
              <a:t>A</a:t>
            </a:r>
            <a:r>
              <a:rPr lang="fr-FR" b="1" dirty="0" smtClean="0">
                <a:solidFill>
                  <a:schemeClr val="tx1"/>
                </a:solidFill>
                <a:latin typeface="Arial" panose="020B0604020202020204" pitchFamily="34" charset="0"/>
                <a:ea typeface="Roboto" panose="02000000000000000000" pitchFamily="2" charset="0"/>
              </a:rPr>
              <a:t>ccompagnement  personnalisé</a:t>
            </a:r>
          </a:p>
          <a:p>
            <a:pPr algn="ctr">
              <a:spcBef>
                <a:spcPct val="20000"/>
              </a:spcBef>
              <a:buClr>
                <a:srgbClr val="EE7444"/>
              </a:buClr>
              <a:buSzPct val="100000"/>
              <a:defRPr/>
            </a:pPr>
            <a:endParaRPr lang="fr-FR" sz="800" b="1" dirty="0">
              <a:solidFill>
                <a:schemeClr val="tx1"/>
              </a:solidFill>
              <a:latin typeface="Arial" panose="020B0604020202020204" pitchFamily="34" charset="0"/>
              <a:ea typeface="Roboto" panose="02000000000000000000" pitchFamily="2" charset="0"/>
            </a:endParaRPr>
          </a:p>
          <a:p>
            <a:pPr marL="463550" lvl="1" indent="-285750">
              <a:lnSpc>
                <a:spcPct val="150000"/>
              </a:lnSpc>
              <a:spcBef>
                <a:spcPct val="20000"/>
              </a:spcBef>
              <a:buClr>
                <a:srgbClr val="EE7444"/>
              </a:buClr>
              <a:buSzPct val="100000"/>
              <a:buFont typeface="Wingdings" panose="05000000000000000000" pitchFamily="2" charset="2"/>
              <a:buChar char="§"/>
              <a:defRPr/>
            </a:pPr>
            <a:r>
              <a:rPr lang="fr-FR" sz="1600" dirty="0">
                <a:solidFill>
                  <a:schemeClr val="tx1"/>
                </a:solidFill>
                <a:latin typeface="Arial" panose="020B0604020202020204" pitchFamily="34" charset="0"/>
                <a:ea typeface="Roboto" panose="02000000000000000000" pitchFamily="2" charset="0"/>
              </a:rPr>
              <a:t>Un test de positionnement en début d’année pour connaître ses acquis besoins en français et en mathématiques</a:t>
            </a:r>
          </a:p>
          <a:p>
            <a:pPr marL="463550" lvl="1" indent="-285750">
              <a:lnSpc>
                <a:spcPct val="150000"/>
              </a:lnSpc>
              <a:spcBef>
                <a:spcPct val="20000"/>
              </a:spcBef>
              <a:buClr>
                <a:srgbClr val="EE7444"/>
              </a:buClr>
              <a:buSzPct val="100000"/>
              <a:buFont typeface="Wingdings" panose="05000000000000000000" pitchFamily="2" charset="2"/>
              <a:buChar char="§"/>
              <a:defRPr/>
            </a:pPr>
            <a:r>
              <a:rPr lang="fr-FR" sz="1600" dirty="0">
                <a:solidFill>
                  <a:schemeClr val="tx1"/>
                </a:solidFill>
                <a:latin typeface="Arial" panose="020B0604020202020204" pitchFamily="34" charset="0"/>
                <a:ea typeface="Roboto" panose="02000000000000000000" pitchFamily="2" charset="0"/>
              </a:rPr>
              <a:t>Un accompagnement personnalisé en fonction des besoins de l’élève</a:t>
            </a:r>
          </a:p>
          <a:p>
            <a:pPr marL="463550" lvl="1" indent="-285750">
              <a:lnSpc>
                <a:spcPct val="150000"/>
              </a:lnSpc>
              <a:spcBef>
                <a:spcPct val="20000"/>
              </a:spcBef>
              <a:buClr>
                <a:srgbClr val="EE7444"/>
              </a:buClr>
              <a:buSzPct val="100000"/>
              <a:buFont typeface="Wingdings" panose="05000000000000000000" pitchFamily="2" charset="2"/>
              <a:buChar char="§"/>
              <a:defRPr/>
            </a:pPr>
            <a:r>
              <a:rPr lang="fr-FR" sz="1600" dirty="0">
                <a:solidFill>
                  <a:schemeClr val="tx1"/>
                </a:solidFill>
                <a:latin typeface="Arial" panose="020B0604020202020204" pitchFamily="34" charset="0"/>
                <a:ea typeface="Roboto" panose="02000000000000000000" pitchFamily="2" charset="0"/>
              </a:rPr>
              <a:t>Du temps consacré à l’orientation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39185" y="354013"/>
            <a:ext cx="11618383" cy="9144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5400" b="0" i="0" u="none" strike="noStrike" kern="1200" cap="none" spc="0" normalizeH="0" baseline="0" noProof="0" dirty="0" smtClean="0">
                <a:ln>
                  <a:noFill/>
                </a:ln>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effectLst/>
                <a:uLnTx/>
                <a:uFillTx/>
                <a:latin typeface="+mj-lt"/>
                <a:ea typeface="+mj-ea"/>
                <a:cs typeface="+mj-cs"/>
              </a:rPr>
              <a:t>La seconde générale et technologique</a:t>
            </a:r>
            <a:endParaRPr kumimoji="0" lang="fr-FR" sz="5400" b="0" i="0" u="none" strike="noStrike" kern="1200" cap="none" spc="0" normalizeH="0" baseline="0" noProof="0" dirty="0">
              <a:ln>
                <a:noFill/>
              </a:ln>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effectLst/>
              <a:uLnTx/>
              <a:uFillTx/>
              <a:latin typeface="+mj-lt"/>
              <a:ea typeface="+mj-ea"/>
              <a:cs typeface="+mj-cs"/>
            </a:endParaRPr>
          </a:p>
        </p:txBody>
      </p:sp>
      <p:sp>
        <p:nvSpPr>
          <p:cNvPr id="3" name="ZoneTexte 2"/>
          <p:cNvSpPr txBox="1"/>
          <p:nvPr/>
        </p:nvSpPr>
        <p:spPr>
          <a:xfrm>
            <a:off x="1047481" y="1709454"/>
            <a:ext cx="3817482" cy="707886"/>
          </a:xfrm>
          <a:prstGeom prst="rect">
            <a:avLst/>
          </a:prstGeom>
          <a:noFill/>
        </p:spPr>
        <p:txBody>
          <a:bodyPr wrap="square" rtlCol="0">
            <a:spAutoFit/>
          </a:bodyPr>
          <a:lstStyle/>
          <a:p>
            <a:r>
              <a:rPr lang="fr-FR" sz="2000" b="1" u="sng" dirty="0" smtClean="0">
                <a:latin typeface="Arial" panose="020B0604020202020204" pitchFamily="34" charset="0"/>
                <a:cs typeface="Arial" panose="020B0604020202020204" pitchFamily="34" charset="0"/>
              </a:rPr>
              <a:t>Enseignements optionnels</a:t>
            </a:r>
          </a:p>
          <a:p>
            <a:pPr algn="ctr"/>
            <a:r>
              <a:rPr lang="fr-FR" sz="2000" b="1" dirty="0" smtClean="0">
                <a:latin typeface="Arial" panose="020B0604020202020204" pitchFamily="34" charset="0"/>
                <a:cs typeface="Arial" panose="020B0604020202020204" pitchFamily="34" charset="0"/>
              </a:rPr>
              <a:t>1</a:t>
            </a:r>
            <a:r>
              <a:rPr lang="fr-FR" sz="2000" b="1" dirty="0" smtClean="0"/>
              <a:t> option garantie</a:t>
            </a:r>
            <a:endParaRPr lang="fr-FR" sz="2000" b="1" dirty="0"/>
          </a:p>
        </p:txBody>
      </p:sp>
      <p:graphicFrame>
        <p:nvGraphicFramePr>
          <p:cNvPr id="12" name="Tableau 11"/>
          <p:cNvGraphicFramePr>
            <a:graphicFrameLocks noGrp="1"/>
          </p:cNvGraphicFramePr>
          <p:nvPr>
            <p:extLst>
              <p:ext uri="{D42A27DB-BD31-4B8C-83A1-F6EECF244321}">
                <p14:modId xmlns:p14="http://schemas.microsoft.com/office/powerpoint/2010/main" val="2761273491"/>
              </p:ext>
            </p:extLst>
          </p:nvPr>
        </p:nvGraphicFramePr>
        <p:xfrm>
          <a:off x="715107" y="2847683"/>
          <a:ext cx="4470637" cy="2727492"/>
        </p:xfrm>
        <a:graphic>
          <a:graphicData uri="http://schemas.openxmlformats.org/drawingml/2006/table">
            <a:tbl>
              <a:tblPr firstRow="1" bandRow="1">
                <a:tableStyleId>{5C22544A-7EE6-4342-B048-85BDC9FD1C3A}</a:tableStyleId>
              </a:tblPr>
              <a:tblGrid>
                <a:gridCol w="1563803"/>
                <a:gridCol w="2906834"/>
              </a:tblGrid>
              <a:tr h="417415">
                <a:tc gridSpan="2">
                  <a:txBody>
                    <a:bodyPr/>
                    <a:lstStyle/>
                    <a:p>
                      <a:pPr algn="ctr"/>
                      <a:r>
                        <a:rPr lang="fr-FR" dirty="0" smtClean="0"/>
                        <a:t>FORMULE </a:t>
                      </a:r>
                      <a:r>
                        <a:rPr lang="fr-FR" dirty="0" smtClean="0">
                          <a:latin typeface="Arial" panose="020B0604020202020204" pitchFamily="34" charset="0"/>
                          <a:cs typeface="Arial" panose="020B0604020202020204" pitchFamily="34" charset="0"/>
                        </a:rPr>
                        <a:t>1</a:t>
                      </a:r>
                      <a:endParaRPr lang="fr-FR" dirty="0">
                        <a:latin typeface="Arial" panose="020B0604020202020204" pitchFamily="34" charset="0"/>
                        <a:cs typeface="Arial" panose="020B0604020202020204" pitchFamily="34" charset="0"/>
                      </a:endParaRPr>
                    </a:p>
                  </a:txBody>
                  <a:tcPr/>
                </a:tc>
                <a:tc hMerge="1">
                  <a:txBody>
                    <a:bodyPr/>
                    <a:lstStyle/>
                    <a:p>
                      <a:endParaRPr lang="fr-FR" dirty="0"/>
                    </a:p>
                  </a:txBody>
                  <a:tcPr/>
                </a:tc>
              </a:tr>
              <a:tr h="417415">
                <a:tc gridSpan="2">
                  <a:txBody>
                    <a:bodyPr/>
                    <a:lstStyle/>
                    <a:p>
                      <a:pPr algn="ctr"/>
                      <a:r>
                        <a:rPr lang="fr-FR" dirty="0" smtClean="0">
                          <a:latin typeface="Arial" panose="020B0604020202020204" pitchFamily="34" charset="0"/>
                          <a:cs typeface="Arial" panose="020B0604020202020204" pitchFamily="34" charset="0"/>
                        </a:rPr>
                        <a:t>1</a:t>
                      </a:r>
                      <a:r>
                        <a:rPr lang="fr-FR" dirty="0" smtClean="0"/>
                        <a:t> option</a:t>
                      </a:r>
                      <a:r>
                        <a:rPr lang="fr-FR" baseline="0" dirty="0" smtClean="0"/>
                        <a:t> </a:t>
                      </a:r>
                      <a:r>
                        <a:rPr lang="fr-FR" u="sng" baseline="0" dirty="0" smtClean="0"/>
                        <a:t>maximum</a:t>
                      </a:r>
                      <a:r>
                        <a:rPr lang="fr-FR" baseline="0" dirty="0" smtClean="0"/>
                        <a:t> dans chaque bloc</a:t>
                      </a:r>
                      <a:endParaRPr lang="fr-FR" dirty="0"/>
                    </a:p>
                  </a:txBody>
                  <a:tcPr/>
                </a:tc>
                <a:tc hMerge="1">
                  <a:txBody>
                    <a:bodyPr/>
                    <a:lstStyle/>
                    <a:p>
                      <a:endParaRPr lang="fr-FR" dirty="0"/>
                    </a:p>
                  </a:txBody>
                  <a:tcPr/>
                </a:tc>
              </a:tr>
              <a:tr h="417415">
                <a:tc>
                  <a:txBody>
                    <a:bodyPr/>
                    <a:lstStyle/>
                    <a:p>
                      <a:pPr algn="ctr"/>
                      <a:r>
                        <a:rPr lang="fr-FR" dirty="0" smtClean="0"/>
                        <a:t>Bloc A</a:t>
                      </a:r>
                      <a:endParaRPr lang="fr-FR" dirty="0"/>
                    </a:p>
                  </a:txBody>
                  <a:tcPr/>
                </a:tc>
                <a:tc>
                  <a:txBody>
                    <a:bodyPr/>
                    <a:lstStyle/>
                    <a:p>
                      <a:pPr algn="ctr"/>
                      <a:r>
                        <a:rPr lang="fr-FR" dirty="0" smtClean="0"/>
                        <a:t>Bloc B</a:t>
                      </a:r>
                      <a:endParaRPr lang="fr-FR" dirty="0"/>
                    </a:p>
                  </a:txBody>
                  <a:tcPr/>
                </a:tc>
              </a:tr>
              <a:tr h="1475247">
                <a:tc>
                  <a:txBody>
                    <a:bodyPr/>
                    <a:lstStyle/>
                    <a:p>
                      <a:pPr marL="457200" lvl="1" indent="0" algn="l">
                        <a:buFont typeface="Arial" panose="020B0604020202020204" pitchFamily="34" charset="0"/>
                        <a:buNone/>
                      </a:pPr>
                      <a:r>
                        <a:rPr lang="fr-FR" sz="1600" dirty="0" smtClean="0"/>
                        <a:t>Latin (3h)</a:t>
                      </a:r>
                    </a:p>
                    <a:p>
                      <a:pPr marL="457200" lvl="1" indent="0" algn="l">
                        <a:buFont typeface="Arial" panose="020B0604020202020204" pitchFamily="34" charset="0"/>
                        <a:buNone/>
                      </a:pPr>
                      <a:r>
                        <a:rPr lang="fr-FR" sz="1600" dirty="0" smtClean="0"/>
                        <a:t>Grec (3h)</a:t>
                      </a:r>
                    </a:p>
                    <a:p>
                      <a:pPr marL="457200" lvl="1" indent="0" algn="l">
                        <a:buFont typeface="Arial" panose="020B0604020202020204" pitchFamily="34" charset="0"/>
                        <a:buNone/>
                      </a:pPr>
                      <a:r>
                        <a:rPr lang="fr-FR" sz="1600" dirty="0" smtClean="0"/>
                        <a:t>Italien (3h)</a:t>
                      </a:r>
                    </a:p>
                    <a:p>
                      <a:pPr marL="457200" lvl="1" indent="0" algn="l">
                        <a:buFont typeface="Arial" panose="020B0604020202020204" pitchFamily="34" charset="0"/>
                        <a:buNone/>
                      </a:pPr>
                      <a:r>
                        <a:rPr lang="fr-FR" sz="1600" dirty="0" smtClean="0"/>
                        <a:t>Occitan (3h)</a:t>
                      </a:r>
                    </a:p>
                    <a:p>
                      <a:pPr marL="457200" lvl="1" indent="0" algn="l">
                        <a:buFont typeface="Arial" panose="020B0604020202020204" pitchFamily="34" charset="0"/>
                        <a:buNone/>
                      </a:pPr>
                      <a:r>
                        <a:rPr lang="fr-FR" sz="1600" dirty="0" smtClean="0"/>
                        <a:t>Musique (3h)</a:t>
                      </a:r>
                    </a:p>
                  </a:txBody>
                  <a:tcPr marL="0" marR="0" anchor="ctr"/>
                </a:tc>
                <a:tc>
                  <a:txBody>
                    <a:bodyPr/>
                    <a:lstStyle/>
                    <a:p>
                      <a:pPr marL="0" indent="0" algn="l">
                        <a:buFont typeface="Arial" panose="020B0604020202020204" pitchFamily="34" charset="0"/>
                        <a:buNone/>
                      </a:pPr>
                      <a:r>
                        <a:rPr lang="fr-FR" sz="1600" dirty="0" smtClean="0"/>
                        <a:t>Management et gestion (1,5h)</a:t>
                      </a:r>
                    </a:p>
                    <a:p>
                      <a:pPr marL="0" indent="0" algn="l">
                        <a:buFont typeface="Arial" panose="020B0604020202020204" pitchFamily="34" charset="0"/>
                        <a:buNone/>
                      </a:pPr>
                      <a:r>
                        <a:rPr lang="fr-FR" sz="1600" dirty="0" smtClean="0"/>
                        <a:t>Biotechnologie (1,5h)</a:t>
                      </a:r>
                    </a:p>
                    <a:p>
                      <a:pPr marL="0" indent="0" algn="l">
                        <a:buFont typeface="Arial" panose="020B0604020202020204" pitchFamily="34" charset="0"/>
                        <a:buNone/>
                      </a:pPr>
                      <a:r>
                        <a:rPr lang="fr-FR" sz="1600" dirty="0" smtClean="0"/>
                        <a:t>Sciences de laboratoire (1,5h)</a:t>
                      </a:r>
                    </a:p>
                    <a:p>
                      <a:pPr marL="0" indent="0" algn="l">
                        <a:buFont typeface="Arial" panose="020B0604020202020204" pitchFamily="34" charset="0"/>
                        <a:buNone/>
                      </a:pPr>
                      <a:r>
                        <a:rPr lang="fr-FR" sz="1600" dirty="0" smtClean="0"/>
                        <a:t>Sciences de l’ingénieur (1,5h)</a:t>
                      </a:r>
                    </a:p>
                  </a:txBody>
                  <a:tcPr anchor="ctr"/>
                </a:tc>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2330325866"/>
              </p:ext>
            </p:extLst>
          </p:nvPr>
        </p:nvGraphicFramePr>
        <p:xfrm>
          <a:off x="6599697" y="1268413"/>
          <a:ext cx="4470637" cy="2637763"/>
        </p:xfrm>
        <a:graphic>
          <a:graphicData uri="http://schemas.openxmlformats.org/drawingml/2006/table">
            <a:tbl>
              <a:tblPr firstRow="1" bandRow="1">
                <a:tableStyleId>{5C22544A-7EE6-4342-B048-85BDC9FD1C3A}</a:tableStyleId>
              </a:tblPr>
              <a:tblGrid>
                <a:gridCol w="1563803"/>
                <a:gridCol w="2906834"/>
              </a:tblGrid>
              <a:tr h="403683">
                <a:tc gridSpan="2">
                  <a:txBody>
                    <a:bodyPr/>
                    <a:lstStyle/>
                    <a:p>
                      <a:pPr algn="ctr"/>
                      <a:r>
                        <a:rPr lang="fr-FR" dirty="0" smtClean="0"/>
                        <a:t>FORMULE </a:t>
                      </a:r>
                      <a:r>
                        <a:rPr lang="fr-FR" dirty="0" smtClean="0">
                          <a:latin typeface="Arial" panose="020B0604020202020204" pitchFamily="34" charset="0"/>
                          <a:cs typeface="Arial" panose="020B0604020202020204" pitchFamily="34" charset="0"/>
                        </a:rPr>
                        <a:t>2</a:t>
                      </a:r>
                      <a:endParaRPr lang="fr-FR" dirty="0">
                        <a:latin typeface="Arial" panose="020B0604020202020204" pitchFamily="34" charset="0"/>
                        <a:cs typeface="Arial" panose="020B0604020202020204" pitchFamily="34" charset="0"/>
                      </a:endParaRPr>
                    </a:p>
                  </a:txBody>
                  <a:tcPr/>
                </a:tc>
                <a:tc hMerge="1">
                  <a:txBody>
                    <a:bodyPr/>
                    <a:lstStyle/>
                    <a:p>
                      <a:endParaRPr lang="fr-FR" dirty="0"/>
                    </a:p>
                  </a:txBody>
                  <a:tcPr/>
                </a:tc>
              </a:tr>
              <a:tr h="403683">
                <a:tc gridSpan="2">
                  <a:txBody>
                    <a:bodyPr/>
                    <a:lstStyle/>
                    <a:p>
                      <a:pPr algn="ctr"/>
                      <a:r>
                        <a:rPr lang="fr-FR" dirty="0" smtClean="0">
                          <a:latin typeface="Arial" panose="020B0604020202020204" pitchFamily="34" charset="0"/>
                          <a:cs typeface="Arial" panose="020B0604020202020204" pitchFamily="34" charset="0"/>
                        </a:rPr>
                        <a:t>1</a:t>
                      </a:r>
                      <a:r>
                        <a:rPr lang="fr-FR" dirty="0" smtClean="0"/>
                        <a:t> option</a:t>
                      </a:r>
                      <a:r>
                        <a:rPr lang="fr-FR" baseline="0" dirty="0" smtClean="0"/>
                        <a:t> </a:t>
                      </a:r>
                      <a:r>
                        <a:rPr lang="fr-FR" u="sng" baseline="0" dirty="0" smtClean="0"/>
                        <a:t>maximum</a:t>
                      </a:r>
                      <a:r>
                        <a:rPr lang="fr-FR" baseline="0" dirty="0" smtClean="0"/>
                        <a:t> dans chaque bloc</a:t>
                      </a:r>
                      <a:endParaRPr lang="fr-FR" dirty="0"/>
                    </a:p>
                  </a:txBody>
                  <a:tcPr/>
                </a:tc>
                <a:tc hMerge="1">
                  <a:txBody>
                    <a:bodyPr/>
                    <a:lstStyle/>
                    <a:p>
                      <a:endParaRPr lang="fr-FR" dirty="0"/>
                    </a:p>
                  </a:txBody>
                  <a:tcPr/>
                </a:tc>
              </a:tr>
              <a:tr h="403683">
                <a:tc>
                  <a:txBody>
                    <a:bodyPr/>
                    <a:lstStyle/>
                    <a:p>
                      <a:pPr algn="ctr"/>
                      <a:r>
                        <a:rPr lang="fr-FR" dirty="0" smtClean="0"/>
                        <a:t>Bloc A</a:t>
                      </a:r>
                      <a:endParaRPr lang="fr-FR" dirty="0"/>
                    </a:p>
                  </a:txBody>
                  <a:tcPr/>
                </a:tc>
                <a:tc>
                  <a:txBody>
                    <a:bodyPr/>
                    <a:lstStyle/>
                    <a:p>
                      <a:pPr algn="ctr"/>
                      <a:r>
                        <a:rPr lang="fr-FR" dirty="0" smtClean="0"/>
                        <a:t>Bloc B</a:t>
                      </a:r>
                      <a:endParaRPr lang="fr-FR" dirty="0"/>
                    </a:p>
                  </a:txBody>
                  <a:tcPr/>
                </a:tc>
              </a:tr>
              <a:tr h="1426714">
                <a:tc>
                  <a:txBody>
                    <a:bodyPr/>
                    <a:lstStyle/>
                    <a:p>
                      <a:pPr marL="457200" lvl="1" indent="0" algn="l">
                        <a:buFont typeface="Arial" panose="020B0604020202020204" pitchFamily="34" charset="0"/>
                        <a:buNone/>
                      </a:pPr>
                      <a:r>
                        <a:rPr lang="fr-FR" sz="1600" dirty="0" smtClean="0"/>
                        <a:t>Latin (3h)</a:t>
                      </a:r>
                    </a:p>
                    <a:p>
                      <a:pPr marL="457200" lvl="1" indent="0" algn="l">
                        <a:buFont typeface="Arial" panose="020B0604020202020204" pitchFamily="34" charset="0"/>
                        <a:buNone/>
                      </a:pPr>
                      <a:r>
                        <a:rPr lang="fr-FR" sz="1600" smtClean="0"/>
                        <a:t>Italien </a:t>
                      </a:r>
                      <a:r>
                        <a:rPr lang="fr-FR" sz="1600" dirty="0" smtClean="0"/>
                        <a:t>(3h</a:t>
                      </a:r>
                      <a:r>
                        <a:rPr lang="fr-FR" sz="1600" dirty="0" smtClean="0"/>
                        <a:t>)</a:t>
                      </a:r>
                      <a:endParaRPr lang="fr-FR" sz="1600" dirty="0" smtClean="0"/>
                    </a:p>
                  </a:txBody>
                  <a:tcPr marL="0" marR="0" anchor="ctr"/>
                </a:tc>
                <a:tc>
                  <a:txBody>
                    <a:bodyPr/>
                    <a:lstStyle/>
                    <a:p>
                      <a:pPr algn="ctr"/>
                      <a:r>
                        <a:rPr lang="fr-FR" sz="1600" b="0" u="sng" dirty="0" smtClean="0">
                          <a:latin typeface="+mn-lt"/>
                          <a:cs typeface="Arial" panose="020B0604020202020204" pitchFamily="34" charset="0"/>
                        </a:rPr>
                        <a:t>Section européenne</a:t>
                      </a:r>
                      <a:r>
                        <a:rPr lang="fr-FR" sz="1600" b="0" dirty="0" smtClean="0">
                          <a:latin typeface="+mn-lt"/>
                          <a:cs typeface="Arial" panose="020B0604020202020204" pitchFamily="34" charset="0"/>
                        </a:rPr>
                        <a:t> (2h)</a:t>
                      </a:r>
                      <a:endParaRPr lang="fr-FR" sz="1600" b="0" dirty="0" smtClean="0">
                        <a:latin typeface="+mn-lt"/>
                      </a:endParaRPr>
                    </a:p>
                    <a:p>
                      <a:pPr lvl="1"/>
                      <a:endParaRPr lang="fr-FR" sz="1600" b="0" dirty="0" smtClean="0">
                        <a:latin typeface="+mn-lt"/>
                      </a:endParaRPr>
                    </a:p>
                    <a:p>
                      <a:pPr marL="285750" indent="-285750">
                        <a:buFont typeface="Arial" panose="020B0604020202020204" pitchFamily="34" charset="0"/>
                        <a:buChar char="•"/>
                      </a:pPr>
                      <a:r>
                        <a:rPr lang="fr-FR" sz="1600" b="0" dirty="0" smtClean="0">
                          <a:latin typeface="+mn-lt"/>
                        </a:rPr>
                        <a:t>Anglais (DNL : Maths)</a:t>
                      </a:r>
                    </a:p>
                    <a:p>
                      <a:pPr marL="285750" indent="-285750">
                        <a:buFont typeface="Arial" panose="020B0604020202020204" pitchFamily="34" charset="0"/>
                        <a:buChar char="•"/>
                      </a:pPr>
                      <a:r>
                        <a:rPr lang="fr-FR" sz="1600" b="0" dirty="0" smtClean="0">
                          <a:latin typeface="+mn-lt"/>
                        </a:rPr>
                        <a:t>Espagnol (DNL : HG)</a:t>
                      </a:r>
                    </a:p>
                    <a:p>
                      <a:pPr marL="0" indent="0" algn="l">
                        <a:buFont typeface="Arial" panose="020B0604020202020204" pitchFamily="34" charset="0"/>
                        <a:buNone/>
                      </a:pPr>
                      <a:endParaRPr lang="fr-FR" sz="1600" dirty="0"/>
                    </a:p>
                  </a:txBody>
                  <a:tcPr anchor="ctr"/>
                </a:tc>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411908012"/>
              </p:ext>
            </p:extLst>
          </p:nvPr>
        </p:nvGraphicFramePr>
        <p:xfrm>
          <a:off x="6613864" y="4198242"/>
          <a:ext cx="4456590" cy="2122792"/>
        </p:xfrm>
        <a:graphic>
          <a:graphicData uri="http://schemas.openxmlformats.org/drawingml/2006/table">
            <a:tbl>
              <a:tblPr firstRow="1" bandRow="1">
                <a:tableStyleId>{5C22544A-7EE6-4342-B048-85BDC9FD1C3A}</a:tableStyleId>
              </a:tblPr>
              <a:tblGrid>
                <a:gridCol w="4456590"/>
              </a:tblGrid>
              <a:tr h="303550">
                <a:tc>
                  <a:txBody>
                    <a:bodyPr/>
                    <a:lstStyle/>
                    <a:p>
                      <a:pPr algn="ctr"/>
                      <a:r>
                        <a:rPr lang="fr-FR" dirty="0" smtClean="0"/>
                        <a:t>FORMULE </a:t>
                      </a:r>
                      <a:r>
                        <a:rPr lang="fr-FR" dirty="0" smtClean="0">
                          <a:latin typeface="Arial" panose="020B0604020202020204" pitchFamily="34" charset="0"/>
                          <a:cs typeface="Arial" panose="020B0604020202020204" pitchFamily="34" charset="0"/>
                        </a:rPr>
                        <a:t>3</a:t>
                      </a:r>
                      <a:endParaRPr lang="fr-FR" dirty="0">
                        <a:latin typeface="Arial" panose="020B0604020202020204" pitchFamily="34" charset="0"/>
                        <a:cs typeface="Arial" panose="020B0604020202020204" pitchFamily="34" charset="0"/>
                      </a:endParaRPr>
                    </a:p>
                  </a:txBody>
                  <a:tcPr/>
                </a:tc>
              </a:tr>
              <a:tr h="303550">
                <a:tc>
                  <a:txBody>
                    <a:bodyPr/>
                    <a:lstStyle/>
                    <a:p>
                      <a:pPr algn="ctr"/>
                      <a:r>
                        <a:rPr lang="fr-FR" dirty="0" smtClean="0">
                          <a:latin typeface="Arial" panose="020B0604020202020204" pitchFamily="34" charset="0"/>
                          <a:cs typeface="Arial" panose="020B0604020202020204" pitchFamily="34" charset="0"/>
                        </a:rPr>
                        <a:t>1</a:t>
                      </a:r>
                      <a:r>
                        <a:rPr lang="fr-FR" dirty="0" smtClean="0"/>
                        <a:t> option</a:t>
                      </a:r>
                      <a:r>
                        <a:rPr lang="fr-FR" baseline="0" dirty="0" smtClean="0"/>
                        <a:t> </a:t>
                      </a:r>
                      <a:r>
                        <a:rPr lang="fr-FR" u="sng" baseline="0" dirty="0" smtClean="0"/>
                        <a:t>maximum</a:t>
                      </a:r>
                      <a:endParaRPr lang="fr-FR" dirty="0"/>
                    </a:p>
                  </a:txBody>
                  <a:tcPr/>
                </a:tc>
              </a:tr>
              <a:tr h="1391272">
                <a:tc>
                  <a:txBody>
                    <a:bodyPr/>
                    <a:lstStyle/>
                    <a:p>
                      <a:pPr marL="285750" indent="-285750" algn="l">
                        <a:buFont typeface="Arial" panose="020B0604020202020204" pitchFamily="34" charset="0"/>
                        <a:buChar char="•"/>
                      </a:pPr>
                      <a:r>
                        <a:rPr lang="fr-FR" sz="1600" b="1" u="sng" dirty="0" smtClean="0">
                          <a:latin typeface="+mn-lt"/>
                          <a:cs typeface="Arial" panose="020B0604020202020204" pitchFamily="34" charset="0"/>
                        </a:rPr>
                        <a:t>Option EPS</a:t>
                      </a:r>
                      <a:r>
                        <a:rPr lang="fr-FR" sz="1600" b="1" dirty="0" smtClean="0">
                          <a:latin typeface="+mn-lt"/>
                          <a:cs typeface="Arial" panose="020B0604020202020204" pitchFamily="34" charset="0"/>
                        </a:rPr>
                        <a:t> (3h)  </a:t>
                      </a:r>
                      <a:r>
                        <a:rPr lang="fr-FR" sz="1200" dirty="0" smtClean="0">
                          <a:latin typeface="+mn-lt"/>
                        </a:rPr>
                        <a:t>(après sélections)</a:t>
                      </a:r>
                    </a:p>
                    <a:p>
                      <a:pPr marL="0" indent="0" algn="l">
                        <a:buFont typeface="Arial" panose="020B0604020202020204" pitchFamily="34" charset="0"/>
                        <a:buNone/>
                      </a:pPr>
                      <a:endParaRPr lang="fr-FR" sz="1200" dirty="0" smtClean="0">
                        <a:latin typeface="+mn-lt"/>
                      </a:endParaRPr>
                    </a:p>
                    <a:p>
                      <a:pPr marL="285750" indent="-285750" algn="l">
                        <a:buFont typeface="Arial" panose="020B0604020202020204" pitchFamily="34" charset="0"/>
                        <a:buChar char="•"/>
                      </a:pPr>
                      <a:r>
                        <a:rPr lang="fr-FR" sz="1600" b="1" u="sng" dirty="0" smtClean="0">
                          <a:latin typeface="+mn-lt"/>
                          <a:cs typeface="Arial" panose="020B0604020202020204" pitchFamily="34" charset="0"/>
                        </a:rPr>
                        <a:t>Sections sportives </a:t>
                      </a:r>
                      <a:r>
                        <a:rPr lang="fr-FR" sz="1600" b="1" dirty="0" smtClean="0">
                          <a:latin typeface="+mn-lt"/>
                          <a:cs typeface="Arial" panose="020B0604020202020204" pitchFamily="34" charset="0"/>
                        </a:rPr>
                        <a:t>(2h)  </a:t>
                      </a:r>
                      <a:r>
                        <a:rPr lang="fr-FR" sz="1200" dirty="0" smtClean="0">
                          <a:latin typeface="+mn-lt"/>
                        </a:rPr>
                        <a:t>(après sélections)</a:t>
                      </a:r>
                    </a:p>
                    <a:p>
                      <a:pPr marL="742950" lvl="1" indent="-285750">
                        <a:buFont typeface="Arial" panose="020B0604020202020204" pitchFamily="34" charset="0"/>
                        <a:buChar char="•"/>
                      </a:pPr>
                      <a:r>
                        <a:rPr lang="fr-FR" sz="1600" b="1" dirty="0" smtClean="0">
                          <a:latin typeface="+mn-lt"/>
                        </a:rPr>
                        <a:t>Football</a:t>
                      </a:r>
                    </a:p>
                    <a:p>
                      <a:pPr marL="742950" lvl="1" indent="-285750">
                        <a:buFont typeface="Arial" panose="020B0604020202020204" pitchFamily="34" charset="0"/>
                        <a:buChar char="•"/>
                      </a:pPr>
                      <a:r>
                        <a:rPr lang="fr-FR" sz="1600" b="1" dirty="0" smtClean="0">
                          <a:latin typeface="+mn-lt"/>
                        </a:rPr>
                        <a:t>Rugby</a:t>
                      </a:r>
                      <a:endParaRPr lang="fr-FR" sz="1600" dirty="0"/>
                    </a:p>
                  </a:txBody>
                  <a:tcPr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LE NOUVEAU CYCLE TERMINAL</a:t>
            </a:r>
            <a:br>
              <a:rPr lang="fr-FR" dirty="0" smtClean="0"/>
            </a:br>
            <a:r>
              <a:rPr lang="fr-FR" sz="3600" dirty="0" smtClean="0"/>
              <a:t>(Première-Terminale)</a:t>
            </a:r>
            <a:endParaRPr lang="fr-FR" sz="3600" dirty="0"/>
          </a:p>
        </p:txBody>
      </p:sp>
      <p:sp>
        <p:nvSpPr>
          <p:cNvPr id="3" name="Espace réservé du contenu 2"/>
          <p:cNvSpPr>
            <a:spLocks noGrp="1"/>
          </p:cNvSpPr>
          <p:nvPr>
            <p:ph idx="1"/>
          </p:nvPr>
        </p:nvSpPr>
        <p:spPr>
          <a:xfrm>
            <a:off x="1120000" y="1825625"/>
            <a:ext cx="4566697" cy="4351338"/>
          </a:xfrm>
        </p:spPr>
        <p:txBody>
          <a:bodyPr/>
          <a:lstStyle/>
          <a:p>
            <a:endParaRPr lang="fr-FR" dirty="0" smtClean="0"/>
          </a:p>
          <a:p>
            <a:r>
              <a:rPr lang="fr-FR" dirty="0" smtClean="0"/>
              <a:t>VOIE GENERALE</a:t>
            </a:r>
          </a:p>
          <a:p>
            <a:pPr marL="0" indent="0">
              <a:buNone/>
            </a:pPr>
            <a:endParaRPr lang="fr-FR" dirty="0" smtClean="0"/>
          </a:p>
          <a:p>
            <a:pPr lvl="1"/>
            <a:r>
              <a:rPr lang="fr-FR" dirty="0" smtClean="0"/>
              <a:t>Approfondissement matières générales</a:t>
            </a:r>
          </a:p>
          <a:p>
            <a:pPr lvl="1"/>
            <a:endParaRPr lang="fr-FR" dirty="0" smtClean="0"/>
          </a:p>
          <a:p>
            <a:pPr lvl="1"/>
            <a:r>
              <a:rPr lang="fr-FR" dirty="0" smtClean="0"/>
              <a:t>Vers des  «  études supérieures longues »</a:t>
            </a:r>
            <a:endParaRPr lang="fr-FR" dirty="0"/>
          </a:p>
        </p:txBody>
      </p:sp>
      <p:sp>
        <p:nvSpPr>
          <p:cNvPr id="4" name="Espace réservé du contenu 2"/>
          <p:cNvSpPr txBox="1">
            <a:spLocks/>
          </p:cNvSpPr>
          <p:nvPr/>
        </p:nvSpPr>
        <p:spPr>
          <a:xfrm>
            <a:off x="6226628" y="1825625"/>
            <a:ext cx="456669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smtClean="0"/>
          </a:p>
          <a:p>
            <a:r>
              <a:rPr lang="fr-FR" dirty="0" smtClean="0"/>
              <a:t>VOIES TECHNOLOGIQUES</a:t>
            </a:r>
          </a:p>
          <a:p>
            <a:pPr lvl="1"/>
            <a:endParaRPr lang="fr-FR" dirty="0" smtClean="0"/>
          </a:p>
          <a:p>
            <a:pPr lvl="1"/>
            <a:r>
              <a:rPr lang="fr-FR" dirty="0" smtClean="0"/>
              <a:t>Découverte d ’un secteur professionnel</a:t>
            </a:r>
          </a:p>
          <a:p>
            <a:pPr lvl="1"/>
            <a:endParaRPr lang="fr-FR" dirty="0" smtClean="0"/>
          </a:p>
          <a:p>
            <a:pPr lvl="1"/>
            <a:r>
              <a:rPr lang="fr-FR" dirty="0" smtClean="0"/>
              <a:t>Vers des  «  études supérieures courtes  » avec ouverture sur des études longues</a:t>
            </a:r>
          </a:p>
          <a:p>
            <a:pPr lvl="1"/>
            <a:endParaRPr lang="fr-FR" dirty="0"/>
          </a:p>
          <a:p>
            <a:pPr lvl="1"/>
            <a:endParaRPr lang="fr-FR" dirty="0"/>
          </a:p>
        </p:txBody>
      </p:sp>
    </p:spTree>
    <p:extLst>
      <p:ext uri="{BB962C8B-B14F-4D97-AF65-F5344CB8AC3E}">
        <p14:creationId xmlns:p14="http://schemas.microsoft.com/office/powerpoint/2010/main" val="175354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971" y="365125"/>
            <a:ext cx="11338560" cy="1325563"/>
          </a:xfrm>
        </p:spPr>
        <p:txBody>
          <a:bodyPr>
            <a:normAutofit/>
          </a:bodyPr>
          <a:lstStyle/>
          <a:p>
            <a:pPr algn="ctr"/>
            <a:r>
              <a:rPr lang="fr-FR" sz="4000" dirty="0"/>
              <a:t>LA VOIE GENERALE</a:t>
            </a:r>
            <a:endParaRPr lang="fr-FR" sz="40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120000" y="1825625"/>
            <a:ext cx="4427360" cy="2936875"/>
          </a:xfrm>
          <a:ln>
            <a:solidFill>
              <a:schemeClr val="accent1"/>
            </a:solidFill>
          </a:ln>
        </p:spPr>
        <p:txBody>
          <a:bodyPr/>
          <a:lstStyle/>
          <a:p>
            <a:endParaRPr lang="fr-FR" dirty="0" smtClean="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pPr marL="0" indent="0">
              <a:buNone/>
            </a:pPr>
            <a:r>
              <a:rPr lang="fr-FR" dirty="0" smtClean="0">
                <a:latin typeface="Arial" panose="020B0604020202020204" pitchFamily="34" charset="0"/>
                <a:cs typeface="Arial" panose="020B0604020202020204" pitchFamily="34" charset="0"/>
              </a:rPr>
              <a:t>    </a:t>
            </a:r>
            <a:r>
              <a:rPr lang="fr-FR" sz="3200" dirty="0" smtClean="0">
                <a:latin typeface="Arial" panose="020B0604020202020204" pitchFamily="34" charset="0"/>
                <a:cs typeface="Arial" panose="020B0604020202020204" pitchFamily="34" charset="0"/>
              </a:rPr>
              <a:t>TRONC COMMUN</a:t>
            </a:r>
          </a:p>
          <a:p>
            <a:pPr marL="914400" lvl="2" indent="0">
              <a:buNone/>
            </a:pPr>
            <a:r>
              <a:rPr lang="fr-FR" sz="3200" dirty="0">
                <a:latin typeface="Arial" panose="020B0604020202020204" pitchFamily="34" charset="0"/>
                <a:cs typeface="Arial" panose="020B0604020202020204" pitchFamily="34" charset="0"/>
              </a:rPr>
              <a:t> </a:t>
            </a:r>
            <a:r>
              <a:rPr lang="fr-FR" sz="3200" dirty="0" smtClean="0">
                <a:latin typeface="Arial" panose="020B0604020202020204" pitchFamily="34" charset="0"/>
                <a:cs typeface="Arial" panose="020B0604020202020204" pitchFamily="34" charset="0"/>
              </a:rPr>
              <a:t>  16h/15,5h</a:t>
            </a:r>
            <a:endParaRPr lang="fr-FR" sz="3200" dirty="0">
              <a:latin typeface="Arial" panose="020B0604020202020204" pitchFamily="34" charset="0"/>
              <a:cs typeface="Arial" panose="020B0604020202020204" pitchFamily="34" charset="0"/>
            </a:endParaRPr>
          </a:p>
        </p:txBody>
      </p:sp>
      <p:sp>
        <p:nvSpPr>
          <p:cNvPr id="4" name="Espace réservé du contenu 2"/>
          <p:cNvSpPr txBox="1">
            <a:spLocks/>
          </p:cNvSpPr>
          <p:nvPr/>
        </p:nvSpPr>
        <p:spPr>
          <a:xfrm>
            <a:off x="6148251" y="1825625"/>
            <a:ext cx="5607231" cy="196260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sz="16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fr-FR" sz="2400" dirty="0" smtClean="0">
                <a:latin typeface="Arial" panose="020B0604020202020204" pitchFamily="34" charset="0"/>
                <a:cs typeface="Arial" panose="020B0604020202020204" pitchFamily="34" charset="0"/>
              </a:rPr>
              <a:t>Enseignements de spécialité 12h</a:t>
            </a:r>
          </a:p>
        </p:txBody>
      </p:sp>
      <p:sp>
        <p:nvSpPr>
          <p:cNvPr id="6" name="Espace réservé du contenu 2"/>
          <p:cNvSpPr txBox="1">
            <a:spLocks/>
          </p:cNvSpPr>
          <p:nvPr/>
        </p:nvSpPr>
        <p:spPr>
          <a:xfrm>
            <a:off x="1120000" y="5246687"/>
            <a:ext cx="10697529" cy="120332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16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fr-FR" sz="2400" dirty="0" smtClean="0">
                <a:latin typeface="Arial" panose="020B0604020202020204" pitchFamily="34" charset="0"/>
                <a:cs typeface="Arial" panose="020B0604020202020204" pitchFamily="34" charset="0"/>
              </a:rPr>
              <a:t> Accompagnement</a:t>
            </a:r>
          </a:p>
        </p:txBody>
      </p:sp>
      <p:sp>
        <p:nvSpPr>
          <p:cNvPr id="7" name="Espace réservé du contenu 2"/>
          <p:cNvSpPr txBox="1">
            <a:spLocks/>
          </p:cNvSpPr>
          <p:nvPr/>
        </p:nvSpPr>
        <p:spPr>
          <a:xfrm>
            <a:off x="6148250" y="3923166"/>
            <a:ext cx="5607231" cy="101459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fr-FR" sz="2400" dirty="0" smtClean="0">
                <a:latin typeface="Arial" panose="020B0604020202020204" pitchFamily="34" charset="0"/>
                <a:cs typeface="Arial" panose="020B0604020202020204" pitchFamily="34" charset="0"/>
              </a:rPr>
              <a:t>Options</a:t>
            </a:r>
          </a:p>
        </p:txBody>
      </p:sp>
    </p:spTree>
    <p:extLst>
      <p:ext uri="{BB962C8B-B14F-4D97-AF65-F5344CB8AC3E}">
        <p14:creationId xmlns:p14="http://schemas.microsoft.com/office/powerpoint/2010/main" val="259864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P spid="7" grpId="0" animBg="1"/>
    </p:bldLst>
  </p:timing>
</p:sld>
</file>

<file path=ppt/theme/theme1.xml><?xml version="1.0" encoding="utf-8"?>
<a:theme xmlns:a="http://schemas.openxmlformats.org/drawingml/2006/main" name="Profondeur">
  <a:themeElements>
    <a:clrScheme name="Profondeur">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ondeu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ondeu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Profondeur</Template>
  <TotalTime>3950</TotalTime>
  <Words>1085</Words>
  <Application>Microsoft Office PowerPoint</Application>
  <PresentationFormat>Personnalisé</PresentationFormat>
  <Paragraphs>285</Paragraphs>
  <Slides>18</Slides>
  <Notes>3</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Profondeur</vt:lpstr>
      <vt:lpstr>Lycée général,  technologique  et professionnel</vt:lpstr>
      <vt:lpstr>LA CLASSE DE SECONDE</vt:lpstr>
      <vt:lpstr>Quoi faire après le bac ?</vt:lpstr>
      <vt:lpstr>Présentation PowerPoint</vt:lpstr>
      <vt:lpstr>Présentation PowerPoint</vt:lpstr>
      <vt:lpstr>Présentation PowerPoint</vt:lpstr>
      <vt:lpstr>Présentation PowerPoint</vt:lpstr>
      <vt:lpstr>LE NOUVEAU CYCLE TERMINAL (Première-Terminale)</vt:lpstr>
      <vt:lpstr>LA VOIE GENERALE</vt:lpstr>
      <vt:lpstr>LA VOIE GENERALE : LES SPECIALITES</vt:lpstr>
      <vt:lpstr>LA VOIE TECHNOLOGIQUE Maintien des séries</vt:lpstr>
      <vt:lpstr>LA VOIE TECHNOLOGIQUE - Bac STMG  (Sciences et Technologies du Management et de la Gestion)</vt:lpstr>
      <vt:lpstr>LA VOIE TECHNOLOGIQUE - Bac STL  (Sciences et Technologies de laboratoire)</vt:lpstr>
      <vt:lpstr>LA VOIE TECHNOLOGIQUE - Bac STI2D  (Sciences et Technologies de l’Industrie et du Développement Durable)</vt:lpstr>
      <vt:lpstr>Présentation PowerPoint</vt:lpstr>
      <vt:lpstr>Épreuve du BAC</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REFORME DU LYCEE</dc:title>
  <dc:creator>chefetab1</dc:creator>
  <cp:lastModifiedBy>adjchef1</cp:lastModifiedBy>
  <cp:revision>104</cp:revision>
  <cp:lastPrinted>2020-02-11T15:33:39Z</cp:lastPrinted>
  <dcterms:created xsi:type="dcterms:W3CDTF">2018-12-17T12:27:15Z</dcterms:created>
  <dcterms:modified xsi:type="dcterms:W3CDTF">2022-03-15T09:35:31Z</dcterms:modified>
</cp:coreProperties>
</file>